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08" r:id="rId3"/>
    <p:sldId id="307" r:id="rId4"/>
    <p:sldId id="302" r:id="rId5"/>
    <p:sldId id="303" r:id="rId6"/>
    <p:sldId id="304" r:id="rId7"/>
    <p:sldId id="301" r:id="rId8"/>
    <p:sldId id="305" r:id="rId9"/>
  </p:sldIdLst>
  <p:sldSz cx="9144000" cy="6858000" type="screen4x3"/>
  <p:notesSz cx="9906000" cy="6784975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7">
          <p15:clr>
            <a:srgbClr val="A4A3A4"/>
          </p15:clr>
        </p15:guide>
        <p15:guide id="2" pos="31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000"/>
    <a:srgbClr val="00BE00"/>
    <a:srgbClr val="EFD033"/>
    <a:srgbClr val="02A087"/>
    <a:srgbClr val="02A079"/>
    <a:srgbClr val="644C22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3919" autoAdjust="0"/>
  </p:normalViewPr>
  <p:slideViewPr>
    <p:cSldViewPr>
      <p:cViewPr varScale="1">
        <p:scale>
          <a:sx n="68" d="100"/>
          <a:sy n="68" d="100"/>
        </p:scale>
        <p:origin x="14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1836" y="-96"/>
      </p:cViewPr>
      <p:guideLst>
        <p:guide orient="horz" pos="2137"/>
        <p:guide pos="3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A14467A-234C-4CAF-9C79-CFBA27A41B4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92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E4C79C0E-289B-4B4C-95F0-F9A63CDE8C9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11813" y="0"/>
            <a:ext cx="4292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448D15F7-71AA-4196-A14D-6BD662AD6F3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45250"/>
            <a:ext cx="4292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A9B41410-4051-455D-8EC6-5CCF822D9B3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11813" y="6445250"/>
            <a:ext cx="4292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mtClean="0"/>
            </a:lvl1pPr>
          </a:lstStyle>
          <a:p>
            <a:pPr>
              <a:defRPr/>
            </a:pPr>
            <a:fld id="{8C4D6647-8335-42ED-90C7-92A03B0A84F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3DB0FB6E-9315-454D-AB9F-55BCAC0BA77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92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96E36EA-8C93-4962-91B1-9DF592725D8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11813" y="0"/>
            <a:ext cx="4292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1F7721D-F1CB-4A83-96A7-16E823B44F3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257550" y="509588"/>
            <a:ext cx="3390900" cy="2543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5" name="Rectangle 5">
            <a:extLst>
              <a:ext uri="{FF2B5EF4-FFF2-40B4-BE49-F238E27FC236}">
                <a16:creationId xmlns:a16="http://schemas.microsoft.com/office/drawing/2014/main" id="{78A0F92C-2388-4FA7-A123-A2587F5DB87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3222625"/>
            <a:ext cx="7924800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35846" name="Rectangle 6">
            <a:extLst>
              <a:ext uri="{FF2B5EF4-FFF2-40B4-BE49-F238E27FC236}">
                <a16:creationId xmlns:a16="http://schemas.microsoft.com/office/drawing/2014/main" id="{66E0FB67-8C92-4F5B-8B99-BF7BE7C0DE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45250"/>
            <a:ext cx="4292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5847" name="Rectangle 7">
            <a:extLst>
              <a:ext uri="{FF2B5EF4-FFF2-40B4-BE49-F238E27FC236}">
                <a16:creationId xmlns:a16="http://schemas.microsoft.com/office/drawing/2014/main" id="{FE567D8B-733F-40F8-A6CB-44369793F4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11813" y="6445250"/>
            <a:ext cx="4292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mtClean="0"/>
            </a:lvl1pPr>
          </a:lstStyle>
          <a:p>
            <a:pPr>
              <a:defRPr/>
            </a:pPr>
            <a:fld id="{7F4F58AE-6FE3-4AB6-B73E-142E2D11E46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ço Reservado para Imagem de Slide 1">
            <a:extLst>
              <a:ext uri="{FF2B5EF4-FFF2-40B4-BE49-F238E27FC236}">
                <a16:creationId xmlns:a16="http://schemas.microsoft.com/office/drawing/2014/main" id="{925B79DE-B68D-4B9E-925D-4D4E688F7D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Espaço Reservado para Anotações 2">
            <a:extLst>
              <a:ext uri="{FF2B5EF4-FFF2-40B4-BE49-F238E27FC236}">
                <a16:creationId xmlns:a16="http://schemas.microsoft.com/office/drawing/2014/main" id="{4C084918-A253-4921-A7F5-FB3834F17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>
              <a:latin typeface="Arial" panose="020B0604020202020204" pitchFamily="34" charset="0"/>
            </a:endParaRPr>
          </a:p>
        </p:txBody>
      </p:sp>
      <p:sp>
        <p:nvSpPr>
          <p:cNvPr id="8196" name="Espaço Reservado para Número de Slide 3">
            <a:extLst>
              <a:ext uri="{FF2B5EF4-FFF2-40B4-BE49-F238E27FC236}">
                <a16:creationId xmlns:a16="http://schemas.microsoft.com/office/drawing/2014/main" id="{1D1420E5-63C7-4DE0-8F1A-8D39432677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BB0ED4F-78BE-4EDE-A370-11B3233E4CF8}" type="slidenum">
              <a:rPr lang="pt-BR" altLang="pt-BR"/>
              <a:pPr>
                <a:spcBef>
                  <a:spcPct val="0"/>
                </a:spcBef>
              </a:pPr>
              <a:t>3</a:t>
            </a:fld>
            <a:endParaRPr lang="pt-BR" alt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ço Reservado para Imagem de Slide 1">
            <a:extLst>
              <a:ext uri="{FF2B5EF4-FFF2-40B4-BE49-F238E27FC236}">
                <a16:creationId xmlns:a16="http://schemas.microsoft.com/office/drawing/2014/main" id="{C74D1F43-210F-4989-8BAE-7ACE8B8F6C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Espaço Reservado para Anotações 2">
            <a:extLst>
              <a:ext uri="{FF2B5EF4-FFF2-40B4-BE49-F238E27FC236}">
                <a16:creationId xmlns:a16="http://schemas.microsoft.com/office/drawing/2014/main" id="{B2D80F19-5259-4F1F-9AEC-25A9A50EF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>
              <a:latin typeface="Arial" panose="020B0604020202020204" pitchFamily="34" charset="0"/>
            </a:endParaRPr>
          </a:p>
        </p:txBody>
      </p:sp>
      <p:sp>
        <p:nvSpPr>
          <p:cNvPr id="10244" name="Espaço Reservado para Número de Slide 3">
            <a:extLst>
              <a:ext uri="{FF2B5EF4-FFF2-40B4-BE49-F238E27FC236}">
                <a16:creationId xmlns:a16="http://schemas.microsoft.com/office/drawing/2014/main" id="{FBE0580D-0D4B-43BA-B5D1-80BD4ADDEE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4A4350-36F3-4F16-A8F9-04686A7FB85C}" type="slidenum">
              <a:rPr lang="pt-BR" altLang="pt-BR"/>
              <a:pPr>
                <a:spcBef>
                  <a:spcPct val="0"/>
                </a:spcBef>
              </a:pPr>
              <a:t>4</a:t>
            </a:fld>
            <a:endParaRPr lang="pt-BR" alt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ço Reservado para Imagem de Slide 1">
            <a:extLst>
              <a:ext uri="{FF2B5EF4-FFF2-40B4-BE49-F238E27FC236}">
                <a16:creationId xmlns:a16="http://schemas.microsoft.com/office/drawing/2014/main" id="{BEED0E3C-6300-408D-9964-7AAD99DD0E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Espaço Reservado para Anotações 2">
            <a:extLst>
              <a:ext uri="{FF2B5EF4-FFF2-40B4-BE49-F238E27FC236}">
                <a16:creationId xmlns:a16="http://schemas.microsoft.com/office/drawing/2014/main" id="{4A098B1C-D972-4AAF-BA75-D2E772C519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>
              <a:latin typeface="Arial" panose="020B0604020202020204" pitchFamily="34" charset="0"/>
            </a:endParaRPr>
          </a:p>
        </p:txBody>
      </p:sp>
      <p:sp>
        <p:nvSpPr>
          <p:cNvPr id="12292" name="Espaço Reservado para Número de Slide 3">
            <a:extLst>
              <a:ext uri="{FF2B5EF4-FFF2-40B4-BE49-F238E27FC236}">
                <a16:creationId xmlns:a16="http://schemas.microsoft.com/office/drawing/2014/main" id="{15C34A03-366C-4F91-9337-AACC7B1D07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1FCEAD0-874C-4841-9855-C9DED2FA2022}" type="slidenum">
              <a:rPr lang="pt-BR" altLang="pt-BR"/>
              <a:pPr>
                <a:spcBef>
                  <a:spcPct val="0"/>
                </a:spcBef>
              </a:pPr>
              <a:t>5</a:t>
            </a:fld>
            <a:endParaRPr lang="pt-BR" alt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ço Reservado para Imagem de Slide 1">
            <a:extLst>
              <a:ext uri="{FF2B5EF4-FFF2-40B4-BE49-F238E27FC236}">
                <a16:creationId xmlns:a16="http://schemas.microsoft.com/office/drawing/2014/main" id="{1989E974-7895-4100-9AA3-5ADF96DD65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Espaço Reservado para Anotações 2">
            <a:extLst>
              <a:ext uri="{FF2B5EF4-FFF2-40B4-BE49-F238E27FC236}">
                <a16:creationId xmlns:a16="http://schemas.microsoft.com/office/drawing/2014/main" id="{AAF2E2B5-87BD-4778-BF2E-A2877E7EC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>
              <a:latin typeface="Arial" panose="020B0604020202020204" pitchFamily="34" charset="0"/>
            </a:endParaRPr>
          </a:p>
        </p:txBody>
      </p:sp>
      <p:sp>
        <p:nvSpPr>
          <p:cNvPr id="14340" name="Espaço Reservado para Número de Slide 3">
            <a:extLst>
              <a:ext uri="{FF2B5EF4-FFF2-40B4-BE49-F238E27FC236}">
                <a16:creationId xmlns:a16="http://schemas.microsoft.com/office/drawing/2014/main" id="{B7E2C70A-67F7-4483-ABE9-CF35241EB5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E0980DB-671F-4CCE-8C45-40606F5B9C15}" type="slidenum">
              <a:rPr lang="pt-BR" altLang="pt-BR"/>
              <a:pPr>
                <a:spcBef>
                  <a:spcPct val="0"/>
                </a:spcBef>
              </a:pPr>
              <a:t>6</a:t>
            </a:fld>
            <a:endParaRPr lang="pt-BR" alt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Rectangle 25">
            <a:extLst>
              <a:ext uri="{FF2B5EF4-FFF2-40B4-BE49-F238E27FC236}">
                <a16:creationId xmlns:a16="http://schemas.microsoft.com/office/drawing/2014/main" id="{1E3F3507-8EC5-48C1-B73F-8FDA37F4BE4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8981BC-D239-43A3-B35C-B61C8444589E}" type="slidenum">
              <a:rPr lang="pt-BR" altLang="pt-BR"/>
              <a:pPr>
                <a:defRPr/>
              </a:pPr>
              <a:t>‹nº›</a:t>
            </a:fld>
            <a:r>
              <a:rPr lang="pt-BR" altLang="pt-BR"/>
              <a:t>/9</a:t>
            </a:r>
          </a:p>
        </p:txBody>
      </p:sp>
    </p:spTree>
    <p:extLst>
      <p:ext uri="{BB962C8B-B14F-4D97-AF65-F5344CB8AC3E}">
        <p14:creationId xmlns:p14="http://schemas.microsoft.com/office/powerpoint/2010/main" val="357165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5" descr="http://img-europe.electrocomponents.com/images/L445005-01.gif">
            <a:extLst>
              <a:ext uri="{FF2B5EF4-FFF2-40B4-BE49-F238E27FC236}">
                <a16:creationId xmlns:a16="http://schemas.microsoft.com/office/drawing/2014/main" id="{FD9BA33F-5981-4F56-8473-4195ED57D66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988"/>
            <a:ext cx="16573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7">
            <a:extLst>
              <a:ext uri="{FF2B5EF4-FFF2-40B4-BE49-F238E27FC236}">
                <a16:creationId xmlns:a16="http://schemas.microsoft.com/office/drawing/2014/main" id="{FFA770CD-CA7D-4B5A-802F-5154A7B2ED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50825" y="1557338"/>
            <a:ext cx="1744663" cy="48958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FD03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t-BR" altLang="pt-BR"/>
          </a:p>
        </p:txBody>
      </p:sp>
      <p:pic>
        <p:nvPicPr>
          <p:cNvPr id="1028" name="Picture 9" descr="UTFpr">
            <a:extLst>
              <a:ext uri="{FF2B5EF4-FFF2-40B4-BE49-F238E27FC236}">
                <a16:creationId xmlns:a16="http://schemas.microsoft.com/office/drawing/2014/main" id="{29918BE8-9132-4C67-B6B8-DE3E990920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585913"/>
            <a:ext cx="1709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10">
            <a:extLst>
              <a:ext uri="{FF2B5EF4-FFF2-40B4-BE49-F238E27FC236}">
                <a16:creationId xmlns:a16="http://schemas.microsoft.com/office/drawing/2014/main" id="{F690ED09-229B-41C2-9A98-18166F1B2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71713" y="6424613"/>
            <a:ext cx="6586537" cy="36512"/>
          </a:xfrm>
          <a:prstGeom prst="rect">
            <a:avLst/>
          </a:prstGeom>
          <a:solidFill>
            <a:srgbClr val="02A08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t-BR" altLang="pt-BR"/>
          </a:p>
        </p:txBody>
      </p:sp>
      <p:sp>
        <p:nvSpPr>
          <p:cNvPr id="1030" name="Text Box 12">
            <a:extLst>
              <a:ext uri="{FF2B5EF4-FFF2-40B4-BE49-F238E27FC236}">
                <a16:creationId xmlns:a16="http://schemas.microsoft.com/office/drawing/2014/main" id="{9F5B4F8C-D65C-4ECA-B772-B66FD23FB2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66950" y="153988"/>
            <a:ext cx="66976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sz="1400" b="1">
                <a:latin typeface="Tahoma" panose="020B0604030504040204" pitchFamily="34" charset="0"/>
              </a:rPr>
              <a:t>Aula 01 -</a:t>
            </a:r>
            <a:r>
              <a:rPr lang="pt-BR" altLang="pt-BR" sz="1400">
                <a:latin typeface="Tahoma" panose="020B0604030504040204" pitchFamily="34" charset="0"/>
              </a:rPr>
              <a:t> F. </a:t>
            </a:r>
            <a:r>
              <a:rPr lang="pt-BR" altLang="pt-BR" sz="1400" b="1">
                <a:latin typeface="Tahoma" panose="020B0604030504040204" pitchFamily="34" charset="0"/>
              </a:rPr>
              <a:t>4:3</a:t>
            </a:r>
            <a:r>
              <a:rPr lang="pt-BR" altLang="pt-BR" sz="1400">
                <a:latin typeface="Tahoma" panose="020B0604030504040204" pitchFamily="34" charset="0"/>
              </a:rPr>
              <a:t> ver. </a:t>
            </a:r>
            <a:r>
              <a:rPr lang="pt-BR" altLang="pt-BR" sz="1400" b="1">
                <a:latin typeface="Tahoma" panose="020B0604030504040204" pitchFamily="34" charset="0"/>
              </a:rPr>
              <a:t>1.1</a:t>
            </a:r>
            <a:r>
              <a:rPr lang="pt-BR" altLang="pt-BR" sz="1400">
                <a:latin typeface="Tahoma" panose="020B0604030504040204" pitchFamily="34" charset="0"/>
              </a:rPr>
              <a:t> - </a:t>
            </a:r>
            <a:r>
              <a:rPr lang="pt-BR" altLang="pt-BR" sz="1400" b="1">
                <a:latin typeface="Tahoma" panose="020B0604030504040204" pitchFamily="34" charset="0"/>
              </a:rPr>
              <a:t>Microcontroladores</a:t>
            </a:r>
            <a:r>
              <a:rPr lang="pt-BR" altLang="pt-BR" sz="1400">
                <a:latin typeface="Tahoma" panose="020B0604030504040204" pitchFamily="34" charset="0"/>
              </a:rPr>
              <a:t> LT36D - </a:t>
            </a:r>
            <a:r>
              <a:rPr lang="pt-BR" altLang="pt-BR" b="1">
                <a:solidFill>
                  <a:srgbClr val="028A70"/>
                </a:solidFill>
                <a:latin typeface="Tahoma" panose="020B0604030504040204" pitchFamily="34" charset="0"/>
              </a:rPr>
              <a:t>www.lt36d.hturbo.com</a:t>
            </a:r>
          </a:p>
        </p:txBody>
      </p:sp>
      <p:sp>
        <p:nvSpPr>
          <p:cNvPr id="1031" name="Text Box 13">
            <a:extLst>
              <a:ext uri="{FF2B5EF4-FFF2-40B4-BE49-F238E27FC236}">
                <a16:creationId xmlns:a16="http://schemas.microsoft.com/office/drawing/2014/main" id="{433FD4C7-2274-487F-94B7-99043E5CD5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35375" y="6524625"/>
            <a:ext cx="2592388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b="1">
                <a:solidFill>
                  <a:srgbClr val="028A70"/>
                </a:solidFill>
                <a:latin typeface="Tahoma" panose="020B0604030504040204" pitchFamily="34" charset="0"/>
              </a:rPr>
              <a:t>garcez@utfpr.edu.br </a:t>
            </a:r>
          </a:p>
        </p:txBody>
      </p:sp>
      <p:sp>
        <p:nvSpPr>
          <p:cNvPr id="1032" name="Text Box 14">
            <a:extLst>
              <a:ext uri="{FF2B5EF4-FFF2-40B4-BE49-F238E27FC236}">
                <a16:creationId xmlns:a16="http://schemas.microsoft.com/office/drawing/2014/main" id="{8DD1DD2B-73BE-41ED-BE9E-FE0BE70DC1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11863" y="6524625"/>
            <a:ext cx="1655762" cy="274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b="1">
                <a:solidFill>
                  <a:srgbClr val="028A70"/>
                </a:solidFill>
                <a:latin typeface="Tahoma" panose="020B0604030504040204" pitchFamily="34" charset="0"/>
              </a:rPr>
              <a:t>www.coele.com.br</a:t>
            </a:r>
          </a:p>
        </p:txBody>
      </p:sp>
      <p:sp>
        <p:nvSpPr>
          <p:cNvPr id="1033" name="Rectangle 16">
            <a:extLst>
              <a:ext uri="{FF2B5EF4-FFF2-40B4-BE49-F238E27FC236}">
                <a16:creationId xmlns:a16="http://schemas.microsoft.com/office/drawing/2014/main" id="{6F90C7E3-49DA-4A11-A118-04BB351F50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68538" y="463550"/>
            <a:ext cx="6586537" cy="36513"/>
          </a:xfrm>
          <a:prstGeom prst="rect">
            <a:avLst/>
          </a:prstGeom>
          <a:solidFill>
            <a:srgbClr val="02A08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t-BR" altLang="pt-BR"/>
          </a:p>
        </p:txBody>
      </p:sp>
      <p:sp>
        <p:nvSpPr>
          <p:cNvPr id="1034" name="Rectangle 22">
            <a:extLst>
              <a:ext uri="{FF2B5EF4-FFF2-40B4-BE49-F238E27FC236}">
                <a16:creationId xmlns:a16="http://schemas.microsoft.com/office/drawing/2014/main" id="{894C8B34-B9CB-4262-A19A-A6BA46216D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35" name="Rectangle 23">
            <a:extLst>
              <a:ext uri="{FF2B5EF4-FFF2-40B4-BE49-F238E27FC236}">
                <a16:creationId xmlns:a16="http://schemas.microsoft.com/office/drawing/2014/main" id="{5E8A773F-8707-4385-B63A-7B5BE96D2D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68538" y="1600200"/>
            <a:ext cx="6418262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1049" name="Rectangle 25">
            <a:extLst>
              <a:ext uri="{FF2B5EF4-FFF2-40B4-BE49-F238E27FC236}">
                <a16:creationId xmlns:a16="http://schemas.microsoft.com/office/drawing/2014/main" id="{ACDBF903-7CE1-43E8-B9E4-1828080FD25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12100" y="6511925"/>
            <a:ext cx="1062038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spcBef>
                <a:spcPct val="50000"/>
              </a:spcBef>
              <a:defRPr b="1" smtClean="0">
                <a:solidFill>
                  <a:srgbClr val="028A7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5DA543F8-5FD5-44AE-B8E6-A4F4CABB5A14}" type="slidenum">
              <a:rPr lang="pt-BR" altLang="pt-BR"/>
              <a:pPr>
                <a:defRPr/>
              </a:pPr>
              <a:t>‹nº›</a:t>
            </a:fld>
            <a:r>
              <a:rPr lang="pt-BR" altLang="pt-BR"/>
              <a:t>/8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12BA3FC-8F18-4FE0-8C37-F3C185EFBECA}"/>
              </a:ext>
            </a:extLst>
          </p:cNvPr>
          <p:cNvSpPr txBox="1"/>
          <p:nvPr userDrawn="1"/>
        </p:nvSpPr>
        <p:spPr>
          <a:xfrm rot="20421071">
            <a:off x="55563" y="115888"/>
            <a:ext cx="21431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t-BR" sz="1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8031</a:t>
            </a:r>
          </a:p>
          <a:p>
            <a:pPr algn="ctr" eaLnBrk="1" hangingPunct="1">
              <a:defRPr/>
            </a:pPr>
            <a:r>
              <a:rPr lang="pt-BR" sz="1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8051</a:t>
            </a:r>
          </a:p>
          <a:p>
            <a:pPr algn="ctr" eaLnBrk="1" hangingPunct="1">
              <a:defRPr/>
            </a:pPr>
            <a:r>
              <a:rPr lang="pt-BR" sz="1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LT36D</a:t>
            </a:r>
          </a:p>
        </p:txBody>
      </p:sp>
      <p:sp>
        <p:nvSpPr>
          <p:cNvPr id="1038" name="Text Box 13">
            <a:extLst>
              <a:ext uri="{FF2B5EF4-FFF2-40B4-BE49-F238E27FC236}">
                <a16:creationId xmlns:a16="http://schemas.microsoft.com/office/drawing/2014/main" id="{B2E6F659-3FFD-4C6F-9D54-F843AA6B8C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388" y="6537325"/>
            <a:ext cx="2808287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b="1">
                <a:solidFill>
                  <a:srgbClr val="028A70"/>
                </a:solidFill>
                <a:latin typeface="Tahoma" panose="020B0604030504040204" pitchFamily="34" charset="0"/>
              </a:rPr>
              <a:t>Prof.: Paulo Denis Garcez da Luz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>
            <a:extLst>
              <a:ext uri="{FF2B5EF4-FFF2-40B4-BE49-F238E27FC236}">
                <a16:creationId xmlns:a16="http://schemas.microsoft.com/office/drawing/2014/main" id="{865EEBC2-D391-4347-A200-C3B8F2A7CE2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071688" y="2867025"/>
            <a:ext cx="6929437" cy="1425575"/>
          </a:xfrm>
        </p:spPr>
        <p:txBody>
          <a:bodyPr/>
          <a:lstStyle/>
          <a:p>
            <a:pPr eaLnBrk="1" hangingPunct="1">
              <a:defRPr/>
            </a:pPr>
            <a:r>
              <a:rPr 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Microcontroladores: (LT36D)</a:t>
            </a:r>
            <a:br>
              <a:rPr 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Prof: </a:t>
            </a:r>
            <a:r>
              <a:rPr lang="pt-BR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DaLuz</a:t>
            </a:r>
            <a:br>
              <a:rPr lang="pt-BR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pt-BR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AutoShape 8">
            <a:extLst>
              <a:ext uri="{FF2B5EF4-FFF2-40B4-BE49-F238E27FC236}">
                <a16:creationId xmlns:a16="http://schemas.microsoft.com/office/drawing/2014/main" id="{B8C2C565-1CBE-4DEF-B2DC-8079ED7EA5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2349500"/>
            <a:ext cx="2879725" cy="15843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33F28E-41F3-467F-9E44-618945A9680F}"/>
              </a:ext>
            </a:extLst>
          </p:cNvPr>
          <p:cNvSpPr txBox="1"/>
          <p:nvPr/>
        </p:nvSpPr>
        <p:spPr>
          <a:xfrm>
            <a:off x="2195513" y="2516188"/>
            <a:ext cx="3043237" cy="12001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Segunda-Feira</a:t>
            </a:r>
            <a:b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2M4 – 15:50 – B006</a:t>
            </a:r>
          </a:p>
          <a:p>
            <a:pPr algn="ctr" eaLnBrk="1" hangingPunct="1">
              <a:defRPr/>
            </a:pPr>
            <a:r>
              <a:rPr lang="pt-BR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2M5– </a:t>
            </a: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15:40 – B006</a:t>
            </a:r>
          </a:p>
        </p:txBody>
      </p:sp>
      <p:sp>
        <p:nvSpPr>
          <p:cNvPr id="7" name="AutoShape 8">
            <a:extLst>
              <a:ext uri="{FF2B5EF4-FFF2-40B4-BE49-F238E27FC236}">
                <a16:creationId xmlns:a16="http://schemas.microsoft.com/office/drawing/2014/main" id="{316BA4E8-98F2-46D4-B144-6D796AF71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050" y="3789363"/>
            <a:ext cx="2881313" cy="23034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3B44503-6D04-4BBD-AD22-EC8F63800CB5}"/>
              </a:ext>
            </a:extLst>
          </p:cNvPr>
          <p:cNvSpPr txBox="1"/>
          <p:nvPr/>
        </p:nvSpPr>
        <p:spPr>
          <a:xfrm>
            <a:off x="5580063" y="3919538"/>
            <a:ext cx="2952750" cy="267811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Terça-Feira</a:t>
            </a:r>
            <a:b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3M2 – 08:20 – B006</a:t>
            </a:r>
          </a:p>
          <a:p>
            <a:pPr algn="ctr" eaLnBrk="1" hangingPunct="1">
              <a:defRPr/>
            </a:pP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3M3 – 09:10 – B006</a:t>
            </a:r>
          </a:p>
          <a:p>
            <a:pPr algn="ctr" eaLnBrk="1" hangingPunct="1">
              <a:defRPr/>
            </a:pP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3M4 – 10:20 – B006</a:t>
            </a:r>
          </a:p>
          <a:p>
            <a:pPr algn="ctr" eaLnBrk="1" hangingPunct="1">
              <a:defRPr/>
            </a:pP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3M5 – 11:10 – B006</a:t>
            </a:r>
          </a:p>
          <a:p>
            <a:pPr algn="ctr" eaLnBrk="1" hangingPunct="1">
              <a:defRPr/>
            </a:pP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1" hangingPunct="1">
              <a:defRPr/>
            </a:pP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Seta para cima 8">
            <a:extLst>
              <a:ext uri="{FF2B5EF4-FFF2-40B4-BE49-F238E27FC236}">
                <a16:creationId xmlns:a16="http://schemas.microsoft.com/office/drawing/2014/main" id="{506D6AF5-B328-473F-882E-670A34784769}"/>
              </a:ext>
            </a:extLst>
          </p:cNvPr>
          <p:cNvSpPr/>
          <p:nvPr/>
        </p:nvSpPr>
        <p:spPr>
          <a:xfrm>
            <a:off x="3492500" y="4076700"/>
            <a:ext cx="431800" cy="5762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DDDE7E3-A8E3-4D32-BA8A-E83AB1F24792}"/>
              </a:ext>
            </a:extLst>
          </p:cNvPr>
          <p:cNvSpPr txBox="1"/>
          <p:nvPr/>
        </p:nvSpPr>
        <p:spPr>
          <a:xfrm>
            <a:off x="2792413" y="4724400"/>
            <a:ext cx="185102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1800" b="1" dirty="0">
                <a:latin typeface="+mn-lt"/>
              </a:rPr>
              <a:t>Aulas Teóricas</a:t>
            </a:r>
          </a:p>
          <a:p>
            <a:pPr algn="ctr" eaLnBrk="1" hangingPunct="1">
              <a:defRPr/>
            </a:pPr>
            <a:r>
              <a:rPr lang="pt-BR" sz="1800" b="1" dirty="0">
                <a:latin typeface="+mn-lt"/>
              </a:rPr>
              <a:t>/</a:t>
            </a:r>
          </a:p>
          <a:p>
            <a:pPr algn="ctr" eaLnBrk="1" hangingPunct="1">
              <a:defRPr/>
            </a:pPr>
            <a:r>
              <a:rPr lang="pt-BR" sz="1800" b="1" dirty="0">
                <a:latin typeface="+mn-lt"/>
              </a:rPr>
              <a:t>Provas</a:t>
            </a:r>
          </a:p>
        </p:txBody>
      </p:sp>
      <p:sp>
        <p:nvSpPr>
          <p:cNvPr id="11" name="Seta para cima 10">
            <a:extLst>
              <a:ext uri="{FF2B5EF4-FFF2-40B4-BE49-F238E27FC236}">
                <a16:creationId xmlns:a16="http://schemas.microsoft.com/office/drawing/2014/main" id="{C5B6EECE-A2BF-4289-8127-06EE927443EF}"/>
              </a:ext>
            </a:extLst>
          </p:cNvPr>
          <p:cNvSpPr/>
          <p:nvPr/>
        </p:nvSpPr>
        <p:spPr>
          <a:xfrm rot="10800000">
            <a:off x="6804025" y="3068638"/>
            <a:ext cx="431800" cy="5762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F7AD5DE-D808-48D4-AFF5-DB81218D4556}"/>
              </a:ext>
            </a:extLst>
          </p:cNvPr>
          <p:cNvSpPr txBox="1"/>
          <p:nvPr/>
        </p:nvSpPr>
        <p:spPr>
          <a:xfrm>
            <a:off x="5867400" y="2051050"/>
            <a:ext cx="23542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1800" b="1" dirty="0">
                <a:latin typeface="+mn-lt"/>
              </a:rPr>
              <a:t>Aulas:</a:t>
            </a:r>
          </a:p>
          <a:p>
            <a:pPr algn="ctr" eaLnBrk="1" hangingPunct="1">
              <a:defRPr/>
            </a:pPr>
            <a:r>
              <a:rPr lang="pt-BR" sz="1800" b="1" dirty="0">
                <a:latin typeface="+mn-lt"/>
              </a:rPr>
              <a:t>Teóricas / Práticas</a:t>
            </a: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59A91AC4-B51D-41FC-AD1D-144602911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Ensalamento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34329828-834B-4E94-BD1D-FCE0E0808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Conteúdo Prog.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9B39FD2A-C922-4030-A498-90364A7E3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17" name="Text Box 12">
            <a:extLst>
              <a:ext uri="{FF2B5EF4-FFF2-40B4-BE49-F238E27FC236}">
                <a16:creationId xmlns:a16="http://schemas.microsoft.com/office/drawing/2014/main" id="{FC915471-BACF-479E-A535-ACBE0DC45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5135" name="Espaço Reservado para Número de Slide 3">
            <a:extLst>
              <a:ext uri="{FF2B5EF4-FFF2-40B4-BE49-F238E27FC236}">
                <a16:creationId xmlns:a16="http://schemas.microsoft.com/office/drawing/2014/main" id="{126E57D8-77AD-42FB-8C4B-DFE8433F3D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F7E54E22-CCAA-4135-B60D-6AA80DA77F88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1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4" grpId="0" animBg="1"/>
      <p:bldP spid="5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utoUpdateAnimBg="0"/>
      <p:bldP spid="14" grpId="0" autoUpdateAnimBg="0"/>
      <p:bldP spid="15" grpId="0" autoUpdateAnimBg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>
            <a:extLst>
              <a:ext uri="{FF2B5EF4-FFF2-40B4-BE49-F238E27FC236}">
                <a16:creationId xmlns:a16="http://schemas.microsoft.com/office/drawing/2014/main" id="{5881831C-4530-48E2-8DE3-72B6FD1A1E9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071688" y="549275"/>
            <a:ext cx="6929437" cy="792163"/>
          </a:xfrm>
        </p:spPr>
        <p:txBody>
          <a:bodyPr/>
          <a:lstStyle/>
          <a:p>
            <a:pPr eaLnBrk="1" hangingPunct="1">
              <a:defRPr/>
            </a:pPr>
            <a:r>
              <a:rPr 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Sobre: O Professor.</a:t>
            </a:r>
            <a:endParaRPr lang="pt-BR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Text Box 6">
            <a:extLst>
              <a:ext uri="{FF2B5EF4-FFF2-40B4-BE49-F238E27FC236}">
                <a16:creationId xmlns:a16="http://schemas.microsoft.com/office/drawing/2014/main" id="{9BE87351-B234-4113-8605-338BDF09B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Ensalamento</a:t>
            </a:r>
          </a:p>
        </p:txBody>
      </p:sp>
      <p:sp>
        <p:nvSpPr>
          <p:cNvPr id="6148" name="Text Box 8">
            <a:extLst>
              <a:ext uri="{FF2B5EF4-FFF2-40B4-BE49-F238E27FC236}">
                <a16:creationId xmlns:a16="http://schemas.microsoft.com/office/drawing/2014/main" id="{93993B69-4103-4207-A503-DE68E72CB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Conteúdo Prog.</a:t>
            </a:r>
          </a:p>
        </p:txBody>
      </p:sp>
      <p:sp>
        <p:nvSpPr>
          <p:cNvPr id="6149" name="Text Box 10">
            <a:extLst>
              <a:ext uri="{FF2B5EF4-FFF2-40B4-BE49-F238E27FC236}">
                <a16:creationId xmlns:a16="http://schemas.microsoft.com/office/drawing/2014/main" id="{E8A9AD51-8063-428B-9AA5-AF1F338DF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6150" name="Text Box 12">
            <a:extLst>
              <a:ext uri="{FF2B5EF4-FFF2-40B4-BE49-F238E27FC236}">
                <a16:creationId xmlns:a16="http://schemas.microsoft.com/office/drawing/2014/main" id="{0D1B72BC-809E-4777-ADB2-245D6F021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B1800382-5483-4E1C-AC6C-3554E1887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1484313"/>
            <a:ext cx="69294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Regras de Etiqueta !!!</a:t>
            </a:r>
            <a:endParaRPr lang="pt-BR" sz="3200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AutoShape 8">
            <a:extLst>
              <a:ext uri="{FF2B5EF4-FFF2-40B4-BE49-F238E27FC236}">
                <a16:creationId xmlns:a16="http://schemas.microsoft.com/office/drawing/2014/main" id="{B091BE42-C523-4C2A-8D02-3D6B050DC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2420938"/>
            <a:ext cx="6551612" cy="38163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22" name="Text Box 16">
            <a:extLst>
              <a:ext uri="{FF2B5EF4-FFF2-40B4-BE49-F238E27FC236}">
                <a16:creationId xmlns:a16="http://schemas.microsoft.com/office/drawing/2014/main" id="{0B7D6CD9-44B0-40D3-8A47-38B172F9D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2933700"/>
            <a:ext cx="5761038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latin typeface="Arial" panose="020B0604020202020204" pitchFamily="34" charset="0"/>
              </a:rPr>
              <a:t>Horários / Atendimento ...</a:t>
            </a:r>
            <a:br>
              <a:rPr lang="pt-BR" altLang="pt-BR" sz="2400">
                <a:latin typeface="Arial" panose="020B0604020202020204" pitchFamily="34" charset="0"/>
              </a:rPr>
            </a:br>
            <a:endParaRPr lang="pt-BR" altLang="pt-BR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latin typeface="Arial" panose="020B0604020202020204" pitchFamily="34" charset="0"/>
              </a:rPr>
              <a:t>Celulares / Internet ...</a:t>
            </a:r>
            <a:br>
              <a:rPr lang="pt-BR" altLang="pt-BR" sz="2400">
                <a:latin typeface="Arial" panose="020B0604020202020204" pitchFamily="34" charset="0"/>
              </a:rPr>
            </a:br>
            <a:endParaRPr lang="pt-BR" altLang="pt-BR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latin typeface="Arial" panose="020B0604020202020204" pitchFamily="34" charset="0"/>
              </a:rPr>
              <a:t>Avaliações / Vista de Prova ...</a:t>
            </a:r>
            <a:br>
              <a:rPr lang="pt-BR" altLang="pt-BR" sz="2400">
                <a:latin typeface="Arial" panose="020B0604020202020204" pitchFamily="34" charset="0"/>
              </a:rPr>
            </a:br>
            <a:endParaRPr lang="pt-BR" altLang="pt-BR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latin typeface="Arial" panose="020B0604020202020204" pitchFamily="34" charset="0"/>
              </a:rPr>
              <a:t>Chegada e permanência em aula ...</a:t>
            </a:r>
            <a:br>
              <a:rPr lang="pt-BR" altLang="pt-BR" sz="1800" i="1">
                <a:latin typeface="Arial" panose="020B0604020202020204" pitchFamily="34" charset="0"/>
              </a:rPr>
            </a:br>
            <a:endParaRPr lang="pt-BR" altLang="pt-BR" sz="1800" i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800">
              <a:latin typeface="Arial" panose="020B0604020202020204" pitchFamily="34" charset="0"/>
            </a:endParaRPr>
          </a:p>
        </p:txBody>
      </p:sp>
      <p:sp>
        <p:nvSpPr>
          <p:cNvPr id="21" name="AutoShape 14">
            <a:extLst>
              <a:ext uri="{FF2B5EF4-FFF2-40B4-BE49-F238E27FC236}">
                <a16:creationId xmlns:a16="http://schemas.microsoft.com/office/drawing/2014/main" id="{187953B8-94BA-4AF4-8F0F-E8CAE5CCFEAA}"/>
              </a:ext>
            </a:extLst>
          </p:cNvPr>
          <p:cNvSpPr>
            <a:spLocks/>
          </p:cNvSpPr>
          <p:nvPr/>
        </p:nvSpPr>
        <p:spPr bwMode="auto">
          <a:xfrm>
            <a:off x="2411413" y="2708275"/>
            <a:ext cx="215900" cy="3168650"/>
          </a:xfrm>
          <a:prstGeom prst="leftBrace">
            <a:avLst>
              <a:gd name="adj1" fmla="val 11116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6155" name="Espaço Reservado para Número de Slide 3">
            <a:extLst>
              <a:ext uri="{FF2B5EF4-FFF2-40B4-BE49-F238E27FC236}">
                <a16:creationId xmlns:a16="http://schemas.microsoft.com/office/drawing/2014/main" id="{54F92A08-FFF3-4593-8233-CB732C72957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8188BF21-DE86-49FC-B9BB-592194FC0831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2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16" grpId="0"/>
      <p:bldP spid="18" grpId="0" animBg="1"/>
      <p:bldP spid="22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5DD638DE-F233-4B0B-972A-9DBA156DA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CONTEÚDO PROGRAMÁTICO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AE0BE38-854E-422E-9517-8D88BD71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1500188"/>
            <a:ext cx="6418262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endParaRPr lang="pt-BR" altLang="pt-BR" sz="2100">
              <a:latin typeface="Arial" panose="020B0604020202020204" pitchFamily="34" charset="0"/>
            </a:endParaRPr>
          </a:p>
        </p:txBody>
      </p:sp>
      <p:sp>
        <p:nvSpPr>
          <p:cNvPr id="7172" name="Rectangle 16">
            <a:extLst>
              <a:ext uri="{FF2B5EF4-FFF2-40B4-BE49-F238E27FC236}">
                <a16:creationId xmlns:a16="http://schemas.microsoft.com/office/drawing/2014/main" id="{38EBFBE6-03BE-4C37-B567-87B03C158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7173" name="Rectangle 20">
            <a:extLst>
              <a:ext uri="{FF2B5EF4-FFF2-40B4-BE49-F238E27FC236}">
                <a16:creationId xmlns:a16="http://schemas.microsoft.com/office/drawing/2014/main" id="{63EA8F9B-32BE-45F2-A46B-D8A29B541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7174" name="Rectangle 22">
            <a:extLst>
              <a:ext uri="{FF2B5EF4-FFF2-40B4-BE49-F238E27FC236}">
                <a16:creationId xmlns:a16="http://schemas.microsoft.com/office/drawing/2014/main" id="{E94444DB-5237-4A07-BE5D-7E3D1BD7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4" name="Texto explicativo em forma de nuvem 13">
            <a:extLst>
              <a:ext uri="{FF2B5EF4-FFF2-40B4-BE49-F238E27FC236}">
                <a16:creationId xmlns:a16="http://schemas.microsoft.com/office/drawing/2014/main" id="{5A9D15E3-E016-4951-9824-02A7CAD020A1}"/>
              </a:ext>
            </a:extLst>
          </p:cNvPr>
          <p:cNvSpPr/>
          <p:nvPr/>
        </p:nvSpPr>
        <p:spPr>
          <a:xfrm>
            <a:off x="2555875" y="1844675"/>
            <a:ext cx="1152525" cy="757238"/>
          </a:xfrm>
          <a:prstGeom prst="cloudCallout">
            <a:avLst>
              <a:gd name="adj1" fmla="val 87151"/>
              <a:gd name="adj2" fmla="val 897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ARM 7,9,11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FCC8EB9-7255-4BA9-B162-6D5BDA5C7365}"/>
              </a:ext>
            </a:extLst>
          </p:cNvPr>
          <p:cNvSpPr txBox="1"/>
          <p:nvPr/>
        </p:nvSpPr>
        <p:spPr>
          <a:xfrm>
            <a:off x="3995738" y="3068638"/>
            <a:ext cx="26733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2000" b="1" dirty="0">
                <a:latin typeface="+mn-lt"/>
              </a:rPr>
              <a:t>Microcontroladores</a:t>
            </a:r>
          </a:p>
        </p:txBody>
      </p:sp>
      <p:sp>
        <p:nvSpPr>
          <p:cNvPr id="16" name="Texto explicativo em forma de nuvem 15">
            <a:extLst>
              <a:ext uri="{FF2B5EF4-FFF2-40B4-BE49-F238E27FC236}">
                <a16:creationId xmlns:a16="http://schemas.microsoft.com/office/drawing/2014/main" id="{D68D137D-7ED4-470A-9169-7C3D61B1204E}"/>
              </a:ext>
            </a:extLst>
          </p:cNvPr>
          <p:cNvSpPr/>
          <p:nvPr/>
        </p:nvSpPr>
        <p:spPr>
          <a:xfrm>
            <a:off x="3779838" y="1412875"/>
            <a:ext cx="1584325" cy="757238"/>
          </a:xfrm>
          <a:prstGeom prst="cloudCallout">
            <a:avLst>
              <a:gd name="adj1" fmla="val 21892"/>
              <a:gd name="adj2" fmla="val 1240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AVR  8B, 16B, 32B</a:t>
            </a:r>
          </a:p>
        </p:txBody>
      </p:sp>
      <p:sp>
        <p:nvSpPr>
          <p:cNvPr id="17" name="Texto explicativo em forma de nuvem 16">
            <a:extLst>
              <a:ext uri="{FF2B5EF4-FFF2-40B4-BE49-F238E27FC236}">
                <a16:creationId xmlns:a16="http://schemas.microsoft.com/office/drawing/2014/main" id="{4C594B04-770D-4686-BB25-C34776E51330}"/>
              </a:ext>
            </a:extLst>
          </p:cNvPr>
          <p:cNvSpPr/>
          <p:nvPr/>
        </p:nvSpPr>
        <p:spPr>
          <a:xfrm>
            <a:off x="5508625" y="1412875"/>
            <a:ext cx="1150938" cy="757238"/>
          </a:xfrm>
          <a:prstGeom prst="cloudCallout">
            <a:avLst>
              <a:gd name="adj1" fmla="val -7400"/>
              <a:gd name="adj2" fmla="val 1258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MSP</a:t>
            </a:r>
          </a:p>
        </p:txBody>
      </p:sp>
      <p:sp>
        <p:nvSpPr>
          <p:cNvPr id="18" name="Texto explicativo em forma de nuvem 17">
            <a:extLst>
              <a:ext uri="{FF2B5EF4-FFF2-40B4-BE49-F238E27FC236}">
                <a16:creationId xmlns:a16="http://schemas.microsoft.com/office/drawing/2014/main" id="{9DEB3ED5-F0BD-4C34-85B4-9BADA28C6E1A}"/>
              </a:ext>
            </a:extLst>
          </p:cNvPr>
          <p:cNvSpPr/>
          <p:nvPr/>
        </p:nvSpPr>
        <p:spPr>
          <a:xfrm>
            <a:off x="6875463" y="1773238"/>
            <a:ext cx="1152525" cy="755650"/>
          </a:xfrm>
          <a:prstGeom prst="cloudCallout">
            <a:avLst>
              <a:gd name="adj1" fmla="val -60705"/>
              <a:gd name="adj2" fmla="val 104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STM 32B</a:t>
            </a:r>
          </a:p>
        </p:txBody>
      </p:sp>
      <p:sp>
        <p:nvSpPr>
          <p:cNvPr id="19" name="Texto explicativo em forma de nuvem 18">
            <a:extLst>
              <a:ext uri="{FF2B5EF4-FFF2-40B4-BE49-F238E27FC236}">
                <a16:creationId xmlns:a16="http://schemas.microsoft.com/office/drawing/2014/main" id="{88F98AF9-F91D-494D-B0DE-B06F2E126D15}"/>
              </a:ext>
            </a:extLst>
          </p:cNvPr>
          <p:cNvSpPr/>
          <p:nvPr/>
        </p:nvSpPr>
        <p:spPr>
          <a:xfrm>
            <a:off x="7380288" y="2924175"/>
            <a:ext cx="1439862" cy="576263"/>
          </a:xfrm>
          <a:prstGeom prst="cloudCallout">
            <a:avLst>
              <a:gd name="adj1" fmla="val -87950"/>
              <a:gd name="adj2" fmla="val 212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Renesas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0" name="Texto explicativo em forma de nuvem 19">
            <a:extLst>
              <a:ext uri="{FF2B5EF4-FFF2-40B4-BE49-F238E27FC236}">
                <a16:creationId xmlns:a16="http://schemas.microsoft.com/office/drawing/2014/main" id="{F81A4112-423F-493E-BFBD-7818ED7E25F9}"/>
              </a:ext>
            </a:extLst>
          </p:cNvPr>
          <p:cNvSpPr/>
          <p:nvPr/>
        </p:nvSpPr>
        <p:spPr>
          <a:xfrm>
            <a:off x="2124075" y="3068638"/>
            <a:ext cx="1439863" cy="576262"/>
          </a:xfrm>
          <a:prstGeom prst="cloudCallout">
            <a:avLst>
              <a:gd name="adj1" fmla="val 77890"/>
              <a:gd name="adj2" fmla="val -24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Z80</a:t>
            </a:r>
          </a:p>
        </p:txBody>
      </p:sp>
      <p:sp>
        <p:nvSpPr>
          <p:cNvPr id="21" name="Texto explicativo em forma de nuvem 20">
            <a:extLst>
              <a:ext uri="{FF2B5EF4-FFF2-40B4-BE49-F238E27FC236}">
                <a16:creationId xmlns:a16="http://schemas.microsoft.com/office/drawing/2014/main" id="{E7D701E5-FA97-4C2F-8A37-B2F2FD5A096C}"/>
              </a:ext>
            </a:extLst>
          </p:cNvPr>
          <p:cNvSpPr/>
          <p:nvPr/>
        </p:nvSpPr>
        <p:spPr>
          <a:xfrm>
            <a:off x="2268538" y="4005263"/>
            <a:ext cx="1439862" cy="576262"/>
          </a:xfrm>
          <a:prstGeom prst="cloudCallout">
            <a:avLst>
              <a:gd name="adj1" fmla="val 77890"/>
              <a:gd name="adj2" fmla="val -90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Rabbit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2" name="Texto explicativo em forma de nuvem 21">
            <a:extLst>
              <a:ext uri="{FF2B5EF4-FFF2-40B4-BE49-F238E27FC236}">
                <a16:creationId xmlns:a16="http://schemas.microsoft.com/office/drawing/2014/main" id="{CC8ED49B-2A13-43DB-9D85-8829239F162B}"/>
              </a:ext>
            </a:extLst>
          </p:cNvPr>
          <p:cNvSpPr/>
          <p:nvPr/>
        </p:nvSpPr>
        <p:spPr>
          <a:xfrm>
            <a:off x="3059113" y="4724400"/>
            <a:ext cx="1441450" cy="576263"/>
          </a:xfrm>
          <a:prstGeom prst="cloudCallout">
            <a:avLst>
              <a:gd name="adj1" fmla="val 47565"/>
              <a:gd name="adj2" fmla="val -1801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68HCXX</a:t>
            </a:r>
          </a:p>
        </p:txBody>
      </p:sp>
      <p:sp>
        <p:nvSpPr>
          <p:cNvPr id="23" name="Texto explicativo em forma de nuvem 22">
            <a:extLst>
              <a:ext uri="{FF2B5EF4-FFF2-40B4-BE49-F238E27FC236}">
                <a16:creationId xmlns:a16="http://schemas.microsoft.com/office/drawing/2014/main" id="{7CC233A8-8E16-42F5-99C6-1A5CB4077FCE}"/>
              </a:ext>
            </a:extLst>
          </p:cNvPr>
          <p:cNvSpPr/>
          <p:nvPr/>
        </p:nvSpPr>
        <p:spPr>
          <a:xfrm>
            <a:off x="5076825" y="5229225"/>
            <a:ext cx="1439863" cy="576263"/>
          </a:xfrm>
          <a:prstGeom prst="cloudCallout">
            <a:avLst>
              <a:gd name="adj1" fmla="val -47211"/>
              <a:gd name="adj2" fmla="val -265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MCPXX</a:t>
            </a:r>
          </a:p>
        </p:txBody>
      </p:sp>
      <p:sp>
        <p:nvSpPr>
          <p:cNvPr id="24" name="Texto explicativo em forma de nuvem 23">
            <a:extLst>
              <a:ext uri="{FF2B5EF4-FFF2-40B4-BE49-F238E27FC236}">
                <a16:creationId xmlns:a16="http://schemas.microsoft.com/office/drawing/2014/main" id="{7B9C25CB-BA41-431D-9E0F-40671E68AEEC}"/>
              </a:ext>
            </a:extLst>
          </p:cNvPr>
          <p:cNvSpPr/>
          <p:nvPr/>
        </p:nvSpPr>
        <p:spPr>
          <a:xfrm>
            <a:off x="5435600" y="4437063"/>
            <a:ext cx="1439863" cy="576262"/>
          </a:xfrm>
          <a:prstGeom prst="cloudCallout">
            <a:avLst>
              <a:gd name="adj1" fmla="val -30143"/>
              <a:gd name="adj2" fmla="val -1825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DSP´s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5" name="Texto explicativo em forma de nuvem 24">
            <a:extLst>
              <a:ext uri="{FF2B5EF4-FFF2-40B4-BE49-F238E27FC236}">
                <a16:creationId xmlns:a16="http://schemas.microsoft.com/office/drawing/2014/main" id="{8BCC194D-F239-43C4-9641-4DFB09228DEC}"/>
              </a:ext>
            </a:extLst>
          </p:cNvPr>
          <p:cNvSpPr/>
          <p:nvPr/>
        </p:nvSpPr>
        <p:spPr>
          <a:xfrm>
            <a:off x="6948488" y="3933825"/>
            <a:ext cx="1439862" cy="574675"/>
          </a:xfrm>
          <a:prstGeom prst="cloudCallout">
            <a:avLst>
              <a:gd name="adj1" fmla="val -76578"/>
              <a:gd name="adj2" fmla="val -1138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80188</a:t>
            </a:r>
          </a:p>
        </p:txBody>
      </p:sp>
      <p:sp>
        <p:nvSpPr>
          <p:cNvPr id="26" name="Texto explicativo em forma de nuvem 25">
            <a:extLst>
              <a:ext uri="{FF2B5EF4-FFF2-40B4-BE49-F238E27FC236}">
                <a16:creationId xmlns:a16="http://schemas.microsoft.com/office/drawing/2014/main" id="{2D033E93-77BD-4191-B79B-1803E64F2CA8}"/>
              </a:ext>
            </a:extLst>
          </p:cNvPr>
          <p:cNvSpPr/>
          <p:nvPr/>
        </p:nvSpPr>
        <p:spPr>
          <a:xfrm>
            <a:off x="7164388" y="5373688"/>
            <a:ext cx="1511300" cy="792162"/>
          </a:xfrm>
          <a:prstGeom prst="cloudCallout">
            <a:avLst>
              <a:gd name="adj1" fmla="val -103410"/>
              <a:gd name="adj2" fmla="val -266951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b="1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PIC´s</a:t>
            </a:r>
            <a:r>
              <a:rPr lang="pt-BR" b="1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8B, 16B, 32B, </a:t>
            </a:r>
            <a:r>
              <a:rPr lang="pt-BR" b="1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DSPic</a:t>
            </a:r>
            <a:endParaRPr lang="pt-BR" b="1" dirty="0">
              <a:solidFill>
                <a:schemeClr val="accent4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o explicativo em forma de nuvem 26">
            <a:extLst>
              <a:ext uri="{FF2B5EF4-FFF2-40B4-BE49-F238E27FC236}">
                <a16:creationId xmlns:a16="http://schemas.microsoft.com/office/drawing/2014/main" id="{3AE8F986-9D9C-48E0-A028-489DD15564AF}"/>
              </a:ext>
            </a:extLst>
          </p:cNvPr>
          <p:cNvSpPr/>
          <p:nvPr/>
        </p:nvSpPr>
        <p:spPr>
          <a:xfrm>
            <a:off x="3563938" y="5516563"/>
            <a:ext cx="1439862" cy="576262"/>
          </a:xfrm>
          <a:prstGeom prst="cloudCallout">
            <a:avLst>
              <a:gd name="adj1" fmla="val 52287"/>
              <a:gd name="adj2" fmla="val -31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FF0000"/>
                </a:solidFill>
              </a:rPr>
              <a:t>ETC_xx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7189" name="Text Box 6">
            <a:extLst>
              <a:ext uri="{FF2B5EF4-FFF2-40B4-BE49-F238E27FC236}">
                <a16:creationId xmlns:a16="http://schemas.microsoft.com/office/drawing/2014/main" id="{9C31B94C-CCB8-4CF3-A3DD-E10AAADD1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Ensalamento</a:t>
            </a:r>
          </a:p>
        </p:txBody>
      </p:sp>
      <p:sp>
        <p:nvSpPr>
          <p:cNvPr id="7190" name="Text Box 8">
            <a:extLst>
              <a:ext uri="{FF2B5EF4-FFF2-40B4-BE49-F238E27FC236}">
                <a16:creationId xmlns:a16="http://schemas.microsoft.com/office/drawing/2014/main" id="{58065E30-EB36-4EFD-B4AA-20699C394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Conteúdo Prog.</a:t>
            </a:r>
            <a:endParaRPr lang="pt-BR" altLang="pt-BR" sz="1400" b="1">
              <a:solidFill>
                <a:srgbClr val="B2B2B2"/>
              </a:solidFill>
            </a:endParaRPr>
          </a:p>
        </p:txBody>
      </p:sp>
      <p:sp>
        <p:nvSpPr>
          <p:cNvPr id="7191" name="Text Box 10">
            <a:extLst>
              <a:ext uri="{FF2B5EF4-FFF2-40B4-BE49-F238E27FC236}">
                <a16:creationId xmlns:a16="http://schemas.microsoft.com/office/drawing/2014/main" id="{967AAB05-9BAF-4BAD-9D4D-40F2FC393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7192" name="Text Box 12">
            <a:extLst>
              <a:ext uri="{FF2B5EF4-FFF2-40B4-BE49-F238E27FC236}">
                <a16:creationId xmlns:a16="http://schemas.microsoft.com/office/drawing/2014/main" id="{38C936D1-83C2-4F8B-B14B-BD1B19DFC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7193" name="Espaço Reservado para Número de Slide 3">
            <a:extLst>
              <a:ext uri="{FF2B5EF4-FFF2-40B4-BE49-F238E27FC236}">
                <a16:creationId xmlns:a16="http://schemas.microsoft.com/office/drawing/2014/main" id="{9E2A404B-9431-4A3E-9CAF-AB870182807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ECF1400A-D4B0-44D8-99FA-56ADF2859A1C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3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C424C7A1-3577-47B6-8063-D260458FD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CONTEÚDO PROGRAMÁTICO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C3832CB-B5AB-4723-9796-1FB34447E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1500188"/>
            <a:ext cx="6418262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endParaRPr lang="pt-BR" altLang="pt-BR" sz="2100">
              <a:latin typeface="Arial" panose="020B0604020202020204" pitchFamily="34" charset="0"/>
            </a:endParaRPr>
          </a:p>
        </p:txBody>
      </p:sp>
      <p:sp>
        <p:nvSpPr>
          <p:cNvPr id="9220" name="Rectangle 16">
            <a:extLst>
              <a:ext uri="{FF2B5EF4-FFF2-40B4-BE49-F238E27FC236}">
                <a16:creationId xmlns:a16="http://schemas.microsoft.com/office/drawing/2014/main" id="{B0FA3913-A9CE-41A4-B89E-32F8CB4C8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9221" name="Rectangle 20">
            <a:extLst>
              <a:ext uri="{FF2B5EF4-FFF2-40B4-BE49-F238E27FC236}">
                <a16:creationId xmlns:a16="http://schemas.microsoft.com/office/drawing/2014/main" id="{7093F602-E27C-448C-84A8-913412BC7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9222" name="Rectangle 22">
            <a:extLst>
              <a:ext uri="{FF2B5EF4-FFF2-40B4-BE49-F238E27FC236}">
                <a16:creationId xmlns:a16="http://schemas.microsoft.com/office/drawing/2014/main" id="{6EE2BA4A-B3FC-490C-8975-59B1BC691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4" name="Texto explicativo em forma de nuvem 13">
            <a:extLst>
              <a:ext uri="{FF2B5EF4-FFF2-40B4-BE49-F238E27FC236}">
                <a16:creationId xmlns:a16="http://schemas.microsoft.com/office/drawing/2014/main" id="{BCD1591C-54D3-4BAE-B077-65C6AF8B9BAC}"/>
              </a:ext>
            </a:extLst>
          </p:cNvPr>
          <p:cNvSpPr/>
          <p:nvPr/>
        </p:nvSpPr>
        <p:spPr>
          <a:xfrm>
            <a:off x="2555875" y="1844675"/>
            <a:ext cx="1152525" cy="757238"/>
          </a:xfrm>
          <a:prstGeom prst="cloudCallout">
            <a:avLst>
              <a:gd name="adj1" fmla="val 87151"/>
              <a:gd name="adj2" fmla="val 897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ARM 7,9,11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4E58366-7C6B-430A-BF6C-8D44F2E2D4FB}"/>
              </a:ext>
            </a:extLst>
          </p:cNvPr>
          <p:cNvSpPr txBox="1"/>
          <p:nvPr/>
        </p:nvSpPr>
        <p:spPr>
          <a:xfrm>
            <a:off x="3995738" y="3068638"/>
            <a:ext cx="26717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2000" b="1" dirty="0">
                <a:latin typeface="+mn-lt"/>
              </a:rPr>
              <a:t>Microcontroladores</a:t>
            </a:r>
          </a:p>
        </p:txBody>
      </p:sp>
      <p:sp>
        <p:nvSpPr>
          <p:cNvPr id="16" name="Texto explicativo em forma de nuvem 15">
            <a:extLst>
              <a:ext uri="{FF2B5EF4-FFF2-40B4-BE49-F238E27FC236}">
                <a16:creationId xmlns:a16="http://schemas.microsoft.com/office/drawing/2014/main" id="{977160CB-99CF-4D42-9741-75384AD44E62}"/>
              </a:ext>
            </a:extLst>
          </p:cNvPr>
          <p:cNvSpPr/>
          <p:nvPr/>
        </p:nvSpPr>
        <p:spPr>
          <a:xfrm>
            <a:off x="3779838" y="1412875"/>
            <a:ext cx="1584325" cy="757238"/>
          </a:xfrm>
          <a:prstGeom prst="cloudCallout">
            <a:avLst>
              <a:gd name="adj1" fmla="val 21892"/>
              <a:gd name="adj2" fmla="val 1240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AVR  8B, 16B, 32B</a:t>
            </a:r>
          </a:p>
        </p:txBody>
      </p:sp>
      <p:sp>
        <p:nvSpPr>
          <p:cNvPr id="17" name="Texto explicativo em forma de nuvem 16">
            <a:extLst>
              <a:ext uri="{FF2B5EF4-FFF2-40B4-BE49-F238E27FC236}">
                <a16:creationId xmlns:a16="http://schemas.microsoft.com/office/drawing/2014/main" id="{35398D4D-67BB-49B8-ADAB-5BF7D255F1BD}"/>
              </a:ext>
            </a:extLst>
          </p:cNvPr>
          <p:cNvSpPr/>
          <p:nvPr/>
        </p:nvSpPr>
        <p:spPr>
          <a:xfrm>
            <a:off x="5508625" y="1412875"/>
            <a:ext cx="1150938" cy="757238"/>
          </a:xfrm>
          <a:prstGeom prst="cloudCallout">
            <a:avLst>
              <a:gd name="adj1" fmla="val -7400"/>
              <a:gd name="adj2" fmla="val 1258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MSP</a:t>
            </a:r>
          </a:p>
        </p:txBody>
      </p:sp>
      <p:sp>
        <p:nvSpPr>
          <p:cNvPr id="18" name="Texto explicativo em forma de nuvem 17">
            <a:extLst>
              <a:ext uri="{FF2B5EF4-FFF2-40B4-BE49-F238E27FC236}">
                <a16:creationId xmlns:a16="http://schemas.microsoft.com/office/drawing/2014/main" id="{59922EFF-41F6-482B-8AF4-127B528727BA}"/>
              </a:ext>
            </a:extLst>
          </p:cNvPr>
          <p:cNvSpPr/>
          <p:nvPr/>
        </p:nvSpPr>
        <p:spPr>
          <a:xfrm>
            <a:off x="6875463" y="1773238"/>
            <a:ext cx="1152525" cy="755650"/>
          </a:xfrm>
          <a:prstGeom prst="cloudCallout">
            <a:avLst>
              <a:gd name="adj1" fmla="val -60705"/>
              <a:gd name="adj2" fmla="val 104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STM 32B</a:t>
            </a:r>
          </a:p>
        </p:txBody>
      </p:sp>
      <p:sp>
        <p:nvSpPr>
          <p:cNvPr id="19" name="Texto explicativo em forma de nuvem 18">
            <a:extLst>
              <a:ext uri="{FF2B5EF4-FFF2-40B4-BE49-F238E27FC236}">
                <a16:creationId xmlns:a16="http://schemas.microsoft.com/office/drawing/2014/main" id="{514374C2-F35D-41A2-BB22-C7B0175D7BBF}"/>
              </a:ext>
            </a:extLst>
          </p:cNvPr>
          <p:cNvSpPr/>
          <p:nvPr/>
        </p:nvSpPr>
        <p:spPr>
          <a:xfrm>
            <a:off x="7380288" y="2924175"/>
            <a:ext cx="1439862" cy="576263"/>
          </a:xfrm>
          <a:prstGeom prst="cloudCallout">
            <a:avLst>
              <a:gd name="adj1" fmla="val -87950"/>
              <a:gd name="adj2" fmla="val 212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Renesas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0" name="Texto explicativo em forma de nuvem 19">
            <a:extLst>
              <a:ext uri="{FF2B5EF4-FFF2-40B4-BE49-F238E27FC236}">
                <a16:creationId xmlns:a16="http://schemas.microsoft.com/office/drawing/2014/main" id="{B83298B7-0781-454E-81DA-918A3CC917E7}"/>
              </a:ext>
            </a:extLst>
          </p:cNvPr>
          <p:cNvSpPr/>
          <p:nvPr/>
        </p:nvSpPr>
        <p:spPr>
          <a:xfrm>
            <a:off x="2124075" y="3068638"/>
            <a:ext cx="1439863" cy="576262"/>
          </a:xfrm>
          <a:prstGeom prst="cloudCallout">
            <a:avLst>
              <a:gd name="adj1" fmla="val 77890"/>
              <a:gd name="adj2" fmla="val -24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Z80</a:t>
            </a:r>
          </a:p>
        </p:txBody>
      </p:sp>
      <p:sp>
        <p:nvSpPr>
          <p:cNvPr id="21" name="Texto explicativo em forma de nuvem 20">
            <a:extLst>
              <a:ext uri="{FF2B5EF4-FFF2-40B4-BE49-F238E27FC236}">
                <a16:creationId xmlns:a16="http://schemas.microsoft.com/office/drawing/2014/main" id="{C047B560-29CB-4EF3-91DD-C8C6DA549289}"/>
              </a:ext>
            </a:extLst>
          </p:cNvPr>
          <p:cNvSpPr/>
          <p:nvPr/>
        </p:nvSpPr>
        <p:spPr>
          <a:xfrm>
            <a:off x="2268538" y="4005263"/>
            <a:ext cx="1439862" cy="576262"/>
          </a:xfrm>
          <a:prstGeom prst="cloudCallout">
            <a:avLst>
              <a:gd name="adj1" fmla="val 77890"/>
              <a:gd name="adj2" fmla="val -90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Rabbit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2" name="Texto explicativo em forma de nuvem 21">
            <a:extLst>
              <a:ext uri="{FF2B5EF4-FFF2-40B4-BE49-F238E27FC236}">
                <a16:creationId xmlns:a16="http://schemas.microsoft.com/office/drawing/2014/main" id="{CBB89111-53EF-4449-8C3D-D1DFD8A3AC30}"/>
              </a:ext>
            </a:extLst>
          </p:cNvPr>
          <p:cNvSpPr/>
          <p:nvPr/>
        </p:nvSpPr>
        <p:spPr>
          <a:xfrm>
            <a:off x="3059113" y="4724400"/>
            <a:ext cx="1441450" cy="576263"/>
          </a:xfrm>
          <a:prstGeom prst="cloudCallout">
            <a:avLst>
              <a:gd name="adj1" fmla="val 47565"/>
              <a:gd name="adj2" fmla="val -1801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68HCXX</a:t>
            </a:r>
          </a:p>
        </p:txBody>
      </p:sp>
      <p:sp>
        <p:nvSpPr>
          <p:cNvPr id="23" name="Texto explicativo em forma de nuvem 22">
            <a:extLst>
              <a:ext uri="{FF2B5EF4-FFF2-40B4-BE49-F238E27FC236}">
                <a16:creationId xmlns:a16="http://schemas.microsoft.com/office/drawing/2014/main" id="{CF2AD60C-1EC6-44DE-9FD1-4DCD8A1F5E14}"/>
              </a:ext>
            </a:extLst>
          </p:cNvPr>
          <p:cNvSpPr/>
          <p:nvPr/>
        </p:nvSpPr>
        <p:spPr>
          <a:xfrm>
            <a:off x="5076825" y="5229225"/>
            <a:ext cx="1439863" cy="576263"/>
          </a:xfrm>
          <a:prstGeom prst="cloudCallout">
            <a:avLst>
              <a:gd name="adj1" fmla="val -47211"/>
              <a:gd name="adj2" fmla="val -265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MCPXX</a:t>
            </a:r>
          </a:p>
        </p:txBody>
      </p:sp>
      <p:sp>
        <p:nvSpPr>
          <p:cNvPr id="24" name="Texto explicativo em forma de nuvem 23">
            <a:extLst>
              <a:ext uri="{FF2B5EF4-FFF2-40B4-BE49-F238E27FC236}">
                <a16:creationId xmlns:a16="http://schemas.microsoft.com/office/drawing/2014/main" id="{26BD4FD2-01F6-4E5F-A43A-99A1C95BE53D}"/>
              </a:ext>
            </a:extLst>
          </p:cNvPr>
          <p:cNvSpPr/>
          <p:nvPr/>
        </p:nvSpPr>
        <p:spPr>
          <a:xfrm>
            <a:off x="5435600" y="4437063"/>
            <a:ext cx="1439863" cy="576262"/>
          </a:xfrm>
          <a:prstGeom prst="cloudCallout">
            <a:avLst>
              <a:gd name="adj1" fmla="val -30143"/>
              <a:gd name="adj2" fmla="val -1825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DSP´s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5" name="Texto explicativo em forma de nuvem 24">
            <a:extLst>
              <a:ext uri="{FF2B5EF4-FFF2-40B4-BE49-F238E27FC236}">
                <a16:creationId xmlns:a16="http://schemas.microsoft.com/office/drawing/2014/main" id="{E8048EEA-15AC-444F-B1FE-FC4F841B1766}"/>
              </a:ext>
            </a:extLst>
          </p:cNvPr>
          <p:cNvSpPr/>
          <p:nvPr/>
        </p:nvSpPr>
        <p:spPr>
          <a:xfrm>
            <a:off x="6948488" y="3933825"/>
            <a:ext cx="1439862" cy="574675"/>
          </a:xfrm>
          <a:prstGeom prst="cloudCallout">
            <a:avLst>
              <a:gd name="adj1" fmla="val -76578"/>
              <a:gd name="adj2" fmla="val -1138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80188</a:t>
            </a:r>
          </a:p>
        </p:txBody>
      </p:sp>
      <p:sp>
        <p:nvSpPr>
          <p:cNvPr id="26" name="Texto explicativo em forma de nuvem 25">
            <a:extLst>
              <a:ext uri="{FF2B5EF4-FFF2-40B4-BE49-F238E27FC236}">
                <a16:creationId xmlns:a16="http://schemas.microsoft.com/office/drawing/2014/main" id="{AD28F766-D371-47DA-944A-1E02E0B7490B}"/>
              </a:ext>
            </a:extLst>
          </p:cNvPr>
          <p:cNvSpPr/>
          <p:nvPr/>
        </p:nvSpPr>
        <p:spPr>
          <a:xfrm>
            <a:off x="7164388" y="5373688"/>
            <a:ext cx="1511300" cy="792162"/>
          </a:xfrm>
          <a:prstGeom prst="cloudCallout">
            <a:avLst>
              <a:gd name="adj1" fmla="val -103410"/>
              <a:gd name="adj2" fmla="val -266951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b="1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PIC´s</a:t>
            </a:r>
            <a:r>
              <a:rPr lang="pt-BR" b="1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8B, 16B, 32B, </a:t>
            </a:r>
            <a:r>
              <a:rPr lang="pt-BR" b="1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DSPic</a:t>
            </a:r>
            <a:endParaRPr lang="pt-BR" b="1" dirty="0">
              <a:solidFill>
                <a:schemeClr val="accent4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o explicativo em forma de nuvem 26">
            <a:extLst>
              <a:ext uri="{FF2B5EF4-FFF2-40B4-BE49-F238E27FC236}">
                <a16:creationId xmlns:a16="http://schemas.microsoft.com/office/drawing/2014/main" id="{253BDF69-3C4B-4426-9C64-F2034B5C2B89}"/>
              </a:ext>
            </a:extLst>
          </p:cNvPr>
          <p:cNvSpPr/>
          <p:nvPr/>
        </p:nvSpPr>
        <p:spPr>
          <a:xfrm>
            <a:off x="3563938" y="5516563"/>
            <a:ext cx="1439862" cy="576262"/>
          </a:xfrm>
          <a:prstGeom prst="cloudCallout">
            <a:avLst>
              <a:gd name="adj1" fmla="val 52287"/>
              <a:gd name="adj2" fmla="val -31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FF0000"/>
                </a:solidFill>
              </a:rPr>
              <a:t>ETC_xx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9237" name="Text Box 6">
            <a:extLst>
              <a:ext uri="{FF2B5EF4-FFF2-40B4-BE49-F238E27FC236}">
                <a16:creationId xmlns:a16="http://schemas.microsoft.com/office/drawing/2014/main" id="{A6C9FFC1-9EFB-448A-8409-1326780ED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Ensalamento</a:t>
            </a:r>
          </a:p>
        </p:txBody>
      </p:sp>
      <p:sp>
        <p:nvSpPr>
          <p:cNvPr id="9238" name="Text Box 8">
            <a:extLst>
              <a:ext uri="{FF2B5EF4-FFF2-40B4-BE49-F238E27FC236}">
                <a16:creationId xmlns:a16="http://schemas.microsoft.com/office/drawing/2014/main" id="{33C66FEF-84BE-411F-8D21-2783CFA42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Conteúdo Prog.</a:t>
            </a:r>
            <a:endParaRPr lang="pt-BR" altLang="pt-BR" sz="1400" b="1">
              <a:solidFill>
                <a:srgbClr val="B2B2B2"/>
              </a:solidFill>
            </a:endParaRPr>
          </a:p>
        </p:txBody>
      </p:sp>
      <p:sp>
        <p:nvSpPr>
          <p:cNvPr id="28" name="Texto explicativo em forma de nuvem 27">
            <a:extLst>
              <a:ext uri="{FF2B5EF4-FFF2-40B4-BE49-F238E27FC236}">
                <a16:creationId xmlns:a16="http://schemas.microsoft.com/office/drawing/2014/main" id="{8BBF0554-A60F-4B2C-AA6E-D16F34F04680}"/>
              </a:ext>
            </a:extLst>
          </p:cNvPr>
          <p:cNvSpPr/>
          <p:nvPr/>
        </p:nvSpPr>
        <p:spPr>
          <a:xfrm>
            <a:off x="4427538" y="3644900"/>
            <a:ext cx="3240087" cy="1584325"/>
          </a:xfrm>
          <a:prstGeom prst="cloudCallout">
            <a:avLst>
              <a:gd name="adj1" fmla="val -19717"/>
              <a:gd name="adj2" fmla="val -120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2000" b="1" dirty="0">
                <a:solidFill>
                  <a:srgbClr val="0000FF"/>
                </a:solidFill>
              </a:rPr>
              <a:t>Família 8051</a:t>
            </a:r>
          </a:p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8031 – 8051</a:t>
            </a:r>
          </a:p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8052 - 80550</a:t>
            </a:r>
          </a:p>
        </p:txBody>
      </p:sp>
      <p:sp>
        <p:nvSpPr>
          <p:cNvPr id="9240" name="Text Box 10">
            <a:extLst>
              <a:ext uri="{FF2B5EF4-FFF2-40B4-BE49-F238E27FC236}">
                <a16:creationId xmlns:a16="http://schemas.microsoft.com/office/drawing/2014/main" id="{C2876D0C-DF2B-4BA6-A999-F3115C3DF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9241" name="Text Box 12">
            <a:extLst>
              <a:ext uri="{FF2B5EF4-FFF2-40B4-BE49-F238E27FC236}">
                <a16:creationId xmlns:a16="http://schemas.microsoft.com/office/drawing/2014/main" id="{1D137CDF-851F-43D6-A989-55C692422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9242" name="Espaço Reservado para Número de Slide 3">
            <a:extLst>
              <a:ext uri="{FF2B5EF4-FFF2-40B4-BE49-F238E27FC236}">
                <a16:creationId xmlns:a16="http://schemas.microsoft.com/office/drawing/2014/main" id="{FF1B6081-4384-411A-8942-7C4D0DA65FC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1DAE46FB-1F75-40B4-AD7C-CDD0CB5FF572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4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0.00231 L -0.00261 -0.1864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26761301-C55E-4DBF-892E-FF62D9C48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CONTEÚDO PROGRAMÁTICO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F420A01B-012B-4AD2-BB06-BED04B4B8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1500188"/>
            <a:ext cx="6418262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endParaRPr lang="pt-BR" altLang="pt-BR" sz="2100">
              <a:latin typeface="Arial" panose="020B0604020202020204" pitchFamily="34" charset="0"/>
            </a:endParaRPr>
          </a:p>
        </p:txBody>
      </p:sp>
      <p:sp>
        <p:nvSpPr>
          <p:cNvPr id="11268" name="Rectangle 16">
            <a:extLst>
              <a:ext uri="{FF2B5EF4-FFF2-40B4-BE49-F238E27FC236}">
                <a16:creationId xmlns:a16="http://schemas.microsoft.com/office/drawing/2014/main" id="{C2342D6C-C85F-42F4-B119-6CED918F2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1269" name="Rectangle 20">
            <a:extLst>
              <a:ext uri="{FF2B5EF4-FFF2-40B4-BE49-F238E27FC236}">
                <a16:creationId xmlns:a16="http://schemas.microsoft.com/office/drawing/2014/main" id="{1CC5E9AA-8FAA-4905-B2CC-17E9AD76E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1270" name="Rectangle 22">
            <a:extLst>
              <a:ext uri="{FF2B5EF4-FFF2-40B4-BE49-F238E27FC236}">
                <a16:creationId xmlns:a16="http://schemas.microsoft.com/office/drawing/2014/main" id="{0E380F18-D97B-4C4A-BB1D-CB10BC0EC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4" name="Texto explicativo em forma de nuvem 13">
            <a:extLst>
              <a:ext uri="{FF2B5EF4-FFF2-40B4-BE49-F238E27FC236}">
                <a16:creationId xmlns:a16="http://schemas.microsoft.com/office/drawing/2014/main" id="{AB06A66C-A05E-4138-A31C-160C35DF0A9C}"/>
              </a:ext>
            </a:extLst>
          </p:cNvPr>
          <p:cNvSpPr/>
          <p:nvPr/>
        </p:nvSpPr>
        <p:spPr>
          <a:xfrm>
            <a:off x="2555875" y="1844675"/>
            <a:ext cx="1152525" cy="757238"/>
          </a:xfrm>
          <a:prstGeom prst="cloudCallout">
            <a:avLst>
              <a:gd name="adj1" fmla="val 87151"/>
              <a:gd name="adj2" fmla="val 897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86226FA-B2F9-4FB7-A39D-6FBDD4EA0F72}"/>
              </a:ext>
            </a:extLst>
          </p:cNvPr>
          <p:cNvSpPr txBox="1"/>
          <p:nvPr/>
        </p:nvSpPr>
        <p:spPr>
          <a:xfrm>
            <a:off x="4567238" y="3100388"/>
            <a:ext cx="16605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2000" b="1" dirty="0">
                <a:latin typeface="+mn-lt"/>
              </a:rPr>
              <a:t>Linguagens</a:t>
            </a:r>
          </a:p>
        </p:txBody>
      </p:sp>
      <p:sp>
        <p:nvSpPr>
          <p:cNvPr id="16" name="Texto explicativo em forma de nuvem 15">
            <a:extLst>
              <a:ext uri="{FF2B5EF4-FFF2-40B4-BE49-F238E27FC236}">
                <a16:creationId xmlns:a16="http://schemas.microsoft.com/office/drawing/2014/main" id="{BDCAFD15-1339-4A08-B658-2CB903F8452E}"/>
              </a:ext>
            </a:extLst>
          </p:cNvPr>
          <p:cNvSpPr/>
          <p:nvPr/>
        </p:nvSpPr>
        <p:spPr>
          <a:xfrm>
            <a:off x="3779838" y="1412875"/>
            <a:ext cx="1584325" cy="757238"/>
          </a:xfrm>
          <a:prstGeom prst="cloudCallout">
            <a:avLst>
              <a:gd name="adj1" fmla="val 21892"/>
              <a:gd name="adj2" fmla="val 1240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C++</a:t>
            </a:r>
          </a:p>
        </p:txBody>
      </p:sp>
      <p:sp>
        <p:nvSpPr>
          <p:cNvPr id="17" name="Texto explicativo em forma de nuvem 16">
            <a:extLst>
              <a:ext uri="{FF2B5EF4-FFF2-40B4-BE49-F238E27FC236}">
                <a16:creationId xmlns:a16="http://schemas.microsoft.com/office/drawing/2014/main" id="{68CD3852-54AE-4C13-A470-0AE4921E4DD4}"/>
              </a:ext>
            </a:extLst>
          </p:cNvPr>
          <p:cNvSpPr/>
          <p:nvPr/>
        </p:nvSpPr>
        <p:spPr>
          <a:xfrm>
            <a:off x="5508625" y="1412875"/>
            <a:ext cx="1150938" cy="757238"/>
          </a:xfrm>
          <a:prstGeom prst="cloudCallout">
            <a:avLst>
              <a:gd name="adj1" fmla="val -7400"/>
              <a:gd name="adj2" fmla="val 1258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Basic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18" name="Texto explicativo em forma de nuvem 17">
            <a:extLst>
              <a:ext uri="{FF2B5EF4-FFF2-40B4-BE49-F238E27FC236}">
                <a16:creationId xmlns:a16="http://schemas.microsoft.com/office/drawing/2014/main" id="{5AA2D482-5FFE-4C6E-89BA-0FE0AA1C1704}"/>
              </a:ext>
            </a:extLst>
          </p:cNvPr>
          <p:cNvSpPr/>
          <p:nvPr/>
        </p:nvSpPr>
        <p:spPr>
          <a:xfrm>
            <a:off x="6875463" y="1773238"/>
            <a:ext cx="1152525" cy="755650"/>
          </a:xfrm>
          <a:prstGeom prst="cloudCallout">
            <a:avLst>
              <a:gd name="adj1" fmla="val -60705"/>
              <a:gd name="adj2" fmla="val 104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Pascal</a:t>
            </a:r>
          </a:p>
        </p:txBody>
      </p:sp>
      <p:sp>
        <p:nvSpPr>
          <p:cNvPr id="19" name="Texto explicativo em forma de nuvem 18">
            <a:extLst>
              <a:ext uri="{FF2B5EF4-FFF2-40B4-BE49-F238E27FC236}">
                <a16:creationId xmlns:a16="http://schemas.microsoft.com/office/drawing/2014/main" id="{C8F97803-EE12-460E-8A68-1E0954E67AAB}"/>
              </a:ext>
            </a:extLst>
          </p:cNvPr>
          <p:cNvSpPr/>
          <p:nvPr/>
        </p:nvSpPr>
        <p:spPr>
          <a:xfrm>
            <a:off x="7380288" y="2924175"/>
            <a:ext cx="1439862" cy="576263"/>
          </a:xfrm>
          <a:prstGeom prst="cloudCallout">
            <a:avLst>
              <a:gd name="adj1" fmla="val -87950"/>
              <a:gd name="adj2" fmla="val 212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Java</a:t>
            </a:r>
          </a:p>
        </p:txBody>
      </p:sp>
      <p:sp>
        <p:nvSpPr>
          <p:cNvPr id="20" name="Texto explicativo em forma de nuvem 19">
            <a:extLst>
              <a:ext uri="{FF2B5EF4-FFF2-40B4-BE49-F238E27FC236}">
                <a16:creationId xmlns:a16="http://schemas.microsoft.com/office/drawing/2014/main" id="{D3CA3551-C974-4D88-B01E-C6937B1D2022}"/>
              </a:ext>
            </a:extLst>
          </p:cNvPr>
          <p:cNvSpPr/>
          <p:nvPr/>
        </p:nvSpPr>
        <p:spPr>
          <a:xfrm>
            <a:off x="2124075" y="3068638"/>
            <a:ext cx="1439863" cy="576262"/>
          </a:xfrm>
          <a:prstGeom prst="cloudCallout">
            <a:avLst>
              <a:gd name="adj1" fmla="val 77890"/>
              <a:gd name="adj2" fmla="val -24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Fortran</a:t>
            </a:r>
          </a:p>
        </p:txBody>
      </p:sp>
      <p:sp>
        <p:nvSpPr>
          <p:cNvPr id="21" name="Texto explicativo em forma de nuvem 20">
            <a:extLst>
              <a:ext uri="{FF2B5EF4-FFF2-40B4-BE49-F238E27FC236}">
                <a16:creationId xmlns:a16="http://schemas.microsoft.com/office/drawing/2014/main" id="{17FC28D5-4412-46EC-977D-A128C15C3D6D}"/>
              </a:ext>
            </a:extLst>
          </p:cNvPr>
          <p:cNvSpPr/>
          <p:nvPr/>
        </p:nvSpPr>
        <p:spPr>
          <a:xfrm>
            <a:off x="2268538" y="4005263"/>
            <a:ext cx="1439862" cy="576262"/>
          </a:xfrm>
          <a:prstGeom prst="cloudCallout">
            <a:avLst>
              <a:gd name="adj1" fmla="val 77890"/>
              <a:gd name="adj2" fmla="val -90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Cobol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2" name="Texto explicativo em forma de nuvem 21">
            <a:extLst>
              <a:ext uri="{FF2B5EF4-FFF2-40B4-BE49-F238E27FC236}">
                <a16:creationId xmlns:a16="http://schemas.microsoft.com/office/drawing/2014/main" id="{A01DF56A-45D7-41DB-A87C-AD3D0DC84981}"/>
              </a:ext>
            </a:extLst>
          </p:cNvPr>
          <p:cNvSpPr/>
          <p:nvPr/>
        </p:nvSpPr>
        <p:spPr>
          <a:xfrm>
            <a:off x="3059113" y="4724400"/>
            <a:ext cx="1441450" cy="576263"/>
          </a:xfrm>
          <a:prstGeom prst="cloudCallout">
            <a:avLst>
              <a:gd name="adj1" fmla="val 47565"/>
              <a:gd name="adj2" fmla="val -1801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Shell</a:t>
            </a:r>
          </a:p>
        </p:txBody>
      </p:sp>
      <p:sp>
        <p:nvSpPr>
          <p:cNvPr id="23" name="Texto explicativo em forma de nuvem 22">
            <a:extLst>
              <a:ext uri="{FF2B5EF4-FFF2-40B4-BE49-F238E27FC236}">
                <a16:creationId xmlns:a16="http://schemas.microsoft.com/office/drawing/2014/main" id="{D2F3791C-FAE3-4CA7-869B-F8D511D87802}"/>
              </a:ext>
            </a:extLst>
          </p:cNvPr>
          <p:cNvSpPr/>
          <p:nvPr/>
        </p:nvSpPr>
        <p:spPr>
          <a:xfrm>
            <a:off x="5076825" y="5229225"/>
            <a:ext cx="1439863" cy="576263"/>
          </a:xfrm>
          <a:prstGeom prst="cloudCallout">
            <a:avLst>
              <a:gd name="adj1" fmla="val -47211"/>
              <a:gd name="adj2" fmla="val -265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Perl</a:t>
            </a:r>
          </a:p>
        </p:txBody>
      </p:sp>
      <p:sp>
        <p:nvSpPr>
          <p:cNvPr id="24" name="Texto explicativo em forma de nuvem 23">
            <a:extLst>
              <a:ext uri="{FF2B5EF4-FFF2-40B4-BE49-F238E27FC236}">
                <a16:creationId xmlns:a16="http://schemas.microsoft.com/office/drawing/2014/main" id="{CCDF5CDF-09CF-49D9-9649-659F08B508A5}"/>
              </a:ext>
            </a:extLst>
          </p:cNvPr>
          <p:cNvSpPr/>
          <p:nvPr/>
        </p:nvSpPr>
        <p:spPr>
          <a:xfrm>
            <a:off x="5435600" y="4437063"/>
            <a:ext cx="1439863" cy="576262"/>
          </a:xfrm>
          <a:prstGeom prst="cloudCallout">
            <a:avLst>
              <a:gd name="adj1" fmla="val -30143"/>
              <a:gd name="adj2" fmla="val -1825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Lua</a:t>
            </a:r>
          </a:p>
        </p:txBody>
      </p:sp>
      <p:sp>
        <p:nvSpPr>
          <p:cNvPr id="25" name="Texto explicativo em forma de nuvem 24">
            <a:extLst>
              <a:ext uri="{FF2B5EF4-FFF2-40B4-BE49-F238E27FC236}">
                <a16:creationId xmlns:a16="http://schemas.microsoft.com/office/drawing/2014/main" id="{A50A2EBD-968B-40A5-A0D9-DE27B8A47CA2}"/>
              </a:ext>
            </a:extLst>
          </p:cNvPr>
          <p:cNvSpPr/>
          <p:nvPr/>
        </p:nvSpPr>
        <p:spPr>
          <a:xfrm>
            <a:off x="6948488" y="3933825"/>
            <a:ext cx="1439862" cy="574675"/>
          </a:xfrm>
          <a:prstGeom prst="cloudCallout">
            <a:avLst>
              <a:gd name="adj1" fmla="val -76578"/>
              <a:gd name="adj2" fmla="val -1138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Nes_C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7" name="Texto explicativo em forma de nuvem 26">
            <a:extLst>
              <a:ext uri="{FF2B5EF4-FFF2-40B4-BE49-F238E27FC236}">
                <a16:creationId xmlns:a16="http://schemas.microsoft.com/office/drawing/2014/main" id="{26FEFF37-64EE-492E-9211-E83DF4317373}"/>
              </a:ext>
            </a:extLst>
          </p:cNvPr>
          <p:cNvSpPr/>
          <p:nvPr/>
        </p:nvSpPr>
        <p:spPr>
          <a:xfrm>
            <a:off x="3563938" y="5516563"/>
            <a:ext cx="1439862" cy="576262"/>
          </a:xfrm>
          <a:prstGeom prst="cloudCallout">
            <a:avLst>
              <a:gd name="adj1" fmla="val 52287"/>
              <a:gd name="adj2" fmla="val -31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FF0000"/>
                </a:solidFill>
              </a:rPr>
              <a:t>ETC_xx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11284" name="Text Box 6">
            <a:extLst>
              <a:ext uri="{FF2B5EF4-FFF2-40B4-BE49-F238E27FC236}">
                <a16:creationId xmlns:a16="http://schemas.microsoft.com/office/drawing/2014/main" id="{6B1C8D28-DBCB-4F34-8437-9593CCCD5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Ensalamento</a:t>
            </a:r>
          </a:p>
        </p:txBody>
      </p:sp>
      <p:sp>
        <p:nvSpPr>
          <p:cNvPr id="11285" name="Text Box 8">
            <a:extLst>
              <a:ext uri="{FF2B5EF4-FFF2-40B4-BE49-F238E27FC236}">
                <a16:creationId xmlns:a16="http://schemas.microsoft.com/office/drawing/2014/main" id="{5E5E7A55-CB92-4870-A035-294C25CF3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Conteúdo Prog.</a:t>
            </a:r>
            <a:endParaRPr lang="pt-BR" altLang="pt-BR" sz="1400" b="1">
              <a:solidFill>
                <a:srgbClr val="B2B2B2"/>
              </a:solidFill>
            </a:endParaRPr>
          </a:p>
        </p:txBody>
      </p:sp>
      <p:sp>
        <p:nvSpPr>
          <p:cNvPr id="11286" name="Text Box 10">
            <a:extLst>
              <a:ext uri="{FF2B5EF4-FFF2-40B4-BE49-F238E27FC236}">
                <a16:creationId xmlns:a16="http://schemas.microsoft.com/office/drawing/2014/main" id="{FC9A3D6F-9B56-41A1-9B08-6C07C27F8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11287" name="Text Box 12">
            <a:extLst>
              <a:ext uri="{FF2B5EF4-FFF2-40B4-BE49-F238E27FC236}">
                <a16:creationId xmlns:a16="http://schemas.microsoft.com/office/drawing/2014/main" id="{14A75B80-EAB5-42DE-9637-5C500DC74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11288" name="Espaço Reservado para Número de Slide 3">
            <a:extLst>
              <a:ext uri="{FF2B5EF4-FFF2-40B4-BE49-F238E27FC236}">
                <a16:creationId xmlns:a16="http://schemas.microsoft.com/office/drawing/2014/main" id="{080759F9-2429-4F5D-9C26-9A9C98D524A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0C599B41-DC7C-4139-9EF4-E28F6CFE9EE2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5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850EBD50-F37A-46A4-8E56-A82B1B388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CONTEÚDO PROGRAMÁTICO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F48404C-6A64-4240-91E7-A674D0CE8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1500188"/>
            <a:ext cx="6418262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endParaRPr lang="pt-BR" altLang="pt-BR" sz="2100">
              <a:latin typeface="Arial" panose="020B0604020202020204" pitchFamily="34" charset="0"/>
            </a:endParaRPr>
          </a:p>
        </p:txBody>
      </p:sp>
      <p:sp>
        <p:nvSpPr>
          <p:cNvPr id="13316" name="Rectangle 16">
            <a:extLst>
              <a:ext uri="{FF2B5EF4-FFF2-40B4-BE49-F238E27FC236}">
                <a16:creationId xmlns:a16="http://schemas.microsoft.com/office/drawing/2014/main" id="{BDD425AA-8B8B-4CB0-B08D-D65D0F4AE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3317" name="Rectangle 20">
            <a:extLst>
              <a:ext uri="{FF2B5EF4-FFF2-40B4-BE49-F238E27FC236}">
                <a16:creationId xmlns:a16="http://schemas.microsoft.com/office/drawing/2014/main" id="{D38F7AC0-03A2-47B9-BC8A-720C653B1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3318" name="Rectangle 22">
            <a:extLst>
              <a:ext uri="{FF2B5EF4-FFF2-40B4-BE49-F238E27FC236}">
                <a16:creationId xmlns:a16="http://schemas.microsoft.com/office/drawing/2014/main" id="{681449F8-9F5A-4E69-AC45-5505F735E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14" name="Texto explicativo em forma de nuvem 13">
            <a:extLst>
              <a:ext uri="{FF2B5EF4-FFF2-40B4-BE49-F238E27FC236}">
                <a16:creationId xmlns:a16="http://schemas.microsoft.com/office/drawing/2014/main" id="{9F7BE03B-1A55-468C-A289-2E094AC15E52}"/>
              </a:ext>
            </a:extLst>
          </p:cNvPr>
          <p:cNvSpPr/>
          <p:nvPr/>
        </p:nvSpPr>
        <p:spPr>
          <a:xfrm>
            <a:off x="2555875" y="1844675"/>
            <a:ext cx="1152525" cy="757238"/>
          </a:xfrm>
          <a:prstGeom prst="cloudCallout">
            <a:avLst>
              <a:gd name="adj1" fmla="val 87151"/>
              <a:gd name="adj2" fmla="val 897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ABCD713-1622-48BA-9F3C-CEB2F083706E}"/>
              </a:ext>
            </a:extLst>
          </p:cNvPr>
          <p:cNvSpPr txBox="1"/>
          <p:nvPr/>
        </p:nvSpPr>
        <p:spPr>
          <a:xfrm>
            <a:off x="4567238" y="3100388"/>
            <a:ext cx="16605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2000" b="1" dirty="0">
                <a:latin typeface="+mn-lt"/>
              </a:rPr>
              <a:t>Linguagens</a:t>
            </a:r>
          </a:p>
        </p:txBody>
      </p:sp>
      <p:sp>
        <p:nvSpPr>
          <p:cNvPr id="16" name="Texto explicativo em forma de nuvem 15">
            <a:extLst>
              <a:ext uri="{FF2B5EF4-FFF2-40B4-BE49-F238E27FC236}">
                <a16:creationId xmlns:a16="http://schemas.microsoft.com/office/drawing/2014/main" id="{5D8E0DE6-4CFB-450B-A603-EAA8F4ABE89C}"/>
              </a:ext>
            </a:extLst>
          </p:cNvPr>
          <p:cNvSpPr/>
          <p:nvPr/>
        </p:nvSpPr>
        <p:spPr>
          <a:xfrm>
            <a:off x="3779838" y="1412875"/>
            <a:ext cx="1584325" cy="757238"/>
          </a:xfrm>
          <a:prstGeom prst="cloudCallout">
            <a:avLst>
              <a:gd name="adj1" fmla="val 21892"/>
              <a:gd name="adj2" fmla="val 1240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C++</a:t>
            </a:r>
          </a:p>
        </p:txBody>
      </p:sp>
      <p:sp>
        <p:nvSpPr>
          <p:cNvPr id="17" name="Texto explicativo em forma de nuvem 16">
            <a:extLst>
              <a:ext uri="{FF2B5EF4-FFF2-40B4-BE49-F238E27FC236}">
                <a16:creationId xmlns:a16="http://schemas.microsoft.com/office/drawing/2014/main" id="{C9663327-9B6E-4ABD-A4DF-048105F1AB32}"/>
              </a:ext>
            </a:extLst>
          </p:cNvPr>
          <p:cNvSpPr/>
          <p:nvPr/>
        </p:nvSpPr>
        <p:spPr>
          <a:xfrm>
            <a:off x="5508625" y="1412875"/>
            <a:ext cx="1150938" cy="757238"/>
          </a:xfrm>
          <a:prstGeom prst="cloudCallout">
            <a:avLst>
              <a:gd name="adj1" fmla="val -7400"/>
              <a:gd name="adj2" fmla="val 1258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Basic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18" name="Texto explicativo em forma de nuvem 17">
            <a:extLst>
              <a:ext uri="{FF2B5EF4-FFF2-40B4-BE49-F238E27FC236}">
                <a16:creationId xmlns:a16="http://schemas.microsoft.com/office/drawing/2014/main" id="{2A2DB4AC-68F1-40CB-AEB1-29273A865B8F}"/>
              </a:ext>
            </a:extLst>
          </p:cNvPr>
          <p:cNvSpPr/>
          <p:nvPr/>
        </p:nvSpPr>
        <p:spPr>
          <a:xfrm>
            <a:off x="6875463" y="1773238"/>
            <a:ext cx="1152525" cy="755650"/>
          </a:xfrm>
          <a:prstGeom prst="cloudCallout">
            <a:avLst>
              <a:gd name="adj1" fmla="val -60705"/>
              <a:gd name="adj2" fmla="val 104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Pascal</a:t>
            </a:r>
          </a:p>
        </p:txBody>
      </p:sp>
      <p:sp>
        <p:nvSpPr>
          <p:cNvPr id="19" name="Texto explicativo em forma de nuvem 18">
            <a:extLst>
              <a:ext uri="{FF2B5EF4-FFF2-40B4-BE49-F238E27FC236}">
                <a16:creationId xmlns:a16="http://schemas.microsoft.com/office/drawing/2014/main" id="{1E3317A0-61C2-4100-A6AC-426EC3260101}"/>
              </a:ext>
            </a:extLst>
          </p:cNvPr>
          <p:cNvSpPr/>
          <p:nvPr/>
        </p:nvSpPr>
        <p:spPr>
          <a:xfrm>
            <a:off x="7380288" y="2924175"/>
            <a:ext cx="1439862" cy="576263"/>
          </a:xfrm>
          <a:prstGeom prst="cloudCallout">
            <a:avLst>
              <a:gd name="adj1" fmla="val -87950"/>
              <a:gd name="adj2" fmla="val 212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Java</a:t>
            </a:r>
          </a:p>
        </p:txBody>
      </p:sp>
      <p:sp>
        <p:nvSpPr>
          <p:cNvPr id="20" name="Texto explicativo em forma de nuvem 19">
            <a:extLst>
              <a:ext uri="{FF2B5EF4-FFF2-40B4-BE49-F238E27FC236}">
                <a16:creationId xmlns:a16="http://schemas.microsoft.com/office/drawing/2014/main" id="{B888C8E3-2C1A-4825-89DE-DDA336B06DA4}"/>
              </a:ext>
            </a:extLst>
          </p:cNvPr>
          <p:cNvSpPr/>
          <p:nvPr/>
        </p:nvSpPr>
        <p:spPr>
          <a:xfrm>
            <a:off x="2124075" y="3068638"/>
            <a:ext cx="1439863" cy="576262"/>
          </a:xfrm>
          <a:prstGeom prst="cloudCallout">
            <a:avLst>
              <a:gd name="adj1" fmla="val 77890"/>
              <a:gd name="adj2" fmla="val -24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Fortran</a:t>
            </a:r>
          </a:p>
        </p:txBody>
      </p:sp>
      <p:sp>
        <p:nvSpPr>
          <p:cNvPr id="21" name="Texto explicativo em forma de nuvem 20">
            <a:extLst>
              <a:ext uri="{FF2B5EF4-FFF2-40B4-BE49-F238E27FC236}">
                <a16:creationId xmlns:a16="http://schemas.microsoft.com/office/drawing/2014/main" id="{DA9B353E-88D5-4417-B165-D45C019C7B7D}"/>
              </a:ext>
            </a:extLst>
          </p:cNvPr>
          <p:cNvSpPr/>
          <p:nvPr/>
        </p:nvSpPr>
        <p:spPr>
          <a:xfrm>
            <a:off x="2268538" y="4005263"/>
            <a:ext cx="1439862" cy="576262"/>
          </a:xfrm>
          <a:prstGeom prst="cloudCallout">
            <a:avLst>
              <a:gd name="adj1" fmla="val 77890"/>
              <a:gd name="adj2" fmla="val -90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Cobol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2" name="Texto explicativo em forma de nuvem 21">
            <a:extLst>
              <a:ext uri="{FF2B5EF4-FFF2-40B4-BE49-F238E27FC236}">
                <a16:creationId xmlns:a16="http://schemas.microsoft.com/office/drawing/2014/main" id="{246100F5-51DB-4CB2-8688-D4DED8D53238}"/>
              </a:ext>
            </a:extLst>
          </p:cNvPr>
          <p:cNvSpPr/>
          <p:nvPr/>
        </p:nvSpPr>
        <p:spPr>
          <a:xfrm>
            <a:off x="3059113" y="4724400"/>
            <a:ext cx="1441450" cy="576263"/>
          </a:xfrm>
          <a:prstGeom prst="cloudCallout">
            <a:avLst>
              <a:gd name="adj1" fmla="val 47565"/>
              <a:gd name="adj2" fmla="val -1801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Shell</a:t>
            </a:r>
          </a:p>
        </p:txBody>
      </p:sp>
      <p:sp>
        <p:nvSpPr>
          <p:cNvPr id="23" name="Texto explicativo em forma de nuvem 22">
            <a:extLst>
              <a:ext uri="{FF2B5EF4-FFF2-40B4-BE49-F238E27FC236}">
                <a16:creationId xmlns:a16="http://schemas.microsoft.com/office/drawing/2014/main" id="{9EC23F8E-A361-4001-8A0E-B4E4F9BE203A}"/>
              </a:ext>
            </a:extLst>
          </p:cNvPr>
          <p:cNvSpPr/>
          <p:nvPr/>
        </p:nvSpPr>
        <p:spPr>
          <a:xfrm>
            <a:off x="5076825" y="5229225"/>
            <a:ext cx="1439863" cy="576263"/>
          </a:xfrm>
          <a:prstGeom prst="cloudCallout">
            <a:avLst>
              <a:gd name="adj1" fmla="val -47211"/>
              <a:gd name="adj2" fmla="val -265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Perl</a:t>
            </a:r>
          </a:p>
        </p:txBody>
      </p:sp>
      <p:sp>
        <p:nvSpPr>
          <p:cNvPr id="24" name="Texto explicativo em forma de nuvem 23">
            <a:extLst>
              <a:ext uri="{FF2B5EF4-FFF2-40B4-BE49-F238E27FC236}">
                <a16:creationId xmlns:a16="http://schemas.microsoft.com/office/drawing/2014/main" id="{B99EBAEB-70CB-4849-B9D2-659344423608}"/>
              </a:ext>
            </a:extLst>
          </p:cNvPr>
          <p:cNvSpPr/>
          <p:nvPr/>
        </p:nvSpPr>
        <p:spPr>
          <a:xfrm>
            <a:off x="5435600" y="4437063"/>
            <a:ext cx="1439863" cy="576262"/>
          </a:xfrm>
          <a:prstGeom prst="cloudCallout">
            <a:avLst>
              <a:gd name="adj1" fmla="val -30143"/>
              <a:gd name="adj2" fmla="val -1825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rgbClr val="0000FF"/>
                </a:solidFill>
              </a:rPr>
              <a:t>Lua</a:t>
            </a:r>
          </a:p>
        </p:txBody>
      </p:sp>
      <p:sp>
        <p:nvSpPr>
          <p:cNvPr id="25" name="Texto explicativo em forma de nuvem 24">
            <a:extLst>
              <a:ext uri="{FF2B5EF4-FFF2-40B4-BE49-F238E27FC236}">
                <a16:creationId xmlns:a16="http://schemas.microsoft.com/office/drawing/2014/main" id="{7137B88D-A85D-41DA-AD25-AF8ADFB96BBC}"/>
              </a:ext>
            </a:extLst>
          </p:cNvPr>
          <p:cNvSpPr/>
          <p:nvPr/>
        </p:nvSpPr>
        <p:spPr>
          <a:xfrm>
            <a:off x="6948488" y="3933825"/>
            <a:ext cx="1439862" cy="574675"/>
          </a:xfrm>
          <a:prstGeom prst="cloudCallout">
            <a:avLst>
              <a:gd name="adj1" fmla="val -76578"/>
              <a:gd name="adj2" fmla="val -1138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0000FF"/>
                </a:solidFill>
              </a:rPr>
              <a:t>Nes_C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27" name="Texto explicativo em forma de nuvem 26">
            <a:extLst>
              <a:ext uri="{FF2B5EF4-FFF2-40B4-BE49-F238E27FC236}">
                <a16:creationId xmlns:a16="http://schemas.microsoft.com/office/drawing/2014/main" id="{6D54D9FF-D13A-4A00-9F1D-B0CDE2E37817}"/>
              </a:ext>
            </a:extLst>
          </p:cNvPr>
          <p:cNvSpPr/>
          <p:nvPr/>
        </p:nvSpPr>
        <p:spPr>
          <a:xfrm>
            <a:off x="3563938" y="5516563"/>
            <a:ext cx="1439862" cy="576262"/>
          </a:xfrm>
          <a:prstGeom prst="cloudCallout">
            <a:avLst>
              <a:gd name="adj1" fmla="val 52287"/>
              <a:gd name="adj2" fmla="val -31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400" b="1" dirty="0" err="1">
                <a:solidFill>
                  <a:srgbClr val="FF0000"/>
                </a:solidFill>
              </a:rPr>
              <a:t>ETC_xx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13332" name="Text Box 6">
            <a:extLst>
              <a:ext uri="{FF2B5EF4-FFF2-40B4-BE49-F238E27FC236}">
                <a16:creationId xmlns:a16="http://schemas.microsoft.com/office/drawing/2014/main" id="{58F0D83D-C02F-4B5F-A20C-42FF91198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Ensalamento</a:t>
            </a:r>
          </a:p>
        </p:txBody>
      </p:sp>
      <p:sp>
        <p:nvSpPr>
          <p:cNvPr id="13333" name="Text Box 8">
            <a:extLst>
              <a:ext uri="{FF2B5EF4-FFF2-40B4-BE49-F238E27FC236}">
                <a16:creationId xmlns:a16="http://schemas.microsoft.com/office/drawing/2014/main" id="{0D5D059C-18CE-49BD-97A4-48D739C16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Conteúdo Prog.</a:t>
            </a:r>
            <a:endParaRPr lang="pt-BR" altLang="pt-BR" sz="1400" b="1">
              <a:solidFill>
                <a:srgbClr val="B2B2B2"/>
              </a:solidFill>
            </a:endParaRPr>
          </a:p>
        </p:txBody>
      </p:sp>
      <p:sp>
        <p:nvSpPr>
          <p:cNvPr id="26" name="Texto explicativo em forma de nuvem 25">
            <a:extLst>
              <a:ext uri="{FF2B5EF4-FFF2-40B4-BE49-F238E27FC236}">
                <a16:creationId xmlns:a16="http://schemas.microsoft.com/office/drawing/2014/main" id="{66DD6A6C-BB42-400B-81C3-B8349E9976C3}"/>
              </a:ext>
            </a:extLst>
          </p:cNvPr>
          <p:cNvSpPr/>
          <p:nvPr/>
        </p:nvSpPr>
        <p:spPr>
          <a:xfrm>
            <a:off x="4427538" y="3644900"/>
            <a:ext cx="3240087" cy="1584325"/>
          </a:xfrm>
          <a:prstGeom prst="cloudCallout">
            <a:avLst>
              <a:gd name="adj1" fmla="val -19717"/>
              <a:gd name="adj2" fmla="val -120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2000" b="1" dirty="0" err="1">
                <a:solidFill>
                  <a:srgbClr val="0000FF"/>
                </a:solidFill>
              </a:rPr>
              <a:t>Assembly</a:t>
            </a:r>
            <a:endParaRPr lang="pt-BR" sz="1400" b="1" dirty="0">
              <a:solidFill>
                <a:srgbClr val="0000FF"/>
              </a:solidFill>
            </a:endParaRPr>
          </a:p>
        </p:txBody>
      </p:sp>
      <p:sp>
        <p:nvSpPr>
          <p:cNvPr id="13335" name="Text Box 10">
            <a:extLst>
              <a:ext uri="{FF2B5EF4-FFF2-40B4-BE49-F238E27FC236}">
                <a16:creationId xmlns:a16="http://schemas.microsoft.com/office/drawing/2014/main" id="{9E9E375B-06DF-471B-BBD7-EA2D0DAFB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13336" name="Text Box 12">
            <a:extLst>
              <a:ext uri="{FF2B5EF4-FFF2-40B4-BE49-F238E27FC236}">
                <a16:creationId xmlns:a16="http://schemas.microsoft.com/office/drawing/2014/main" id="{7540BFB9-5E0E-44DD-BC44-4B1F2F3BF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13337" name="Espaço Reservado para Número de Slide 3">
            <a:extLst>
              <a:ext uri="{FF2B5EF4-FFF2-40B4-BE49-F238E27FC236}">
                <a16:creationId xmlns:a16="http://schemas.microsoft.com/office/drawing/2014/main" id="{404D61E5-8F02-4111-88E4-F3CCF7F419C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5C57F908-3127-4646-858F-54586BE2945A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6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00231 L -0.00365 -0.16998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http://i5.n-img.net.br/gg/microcontrolador-8051-com-linguagem-c--pratico-e-didatico--familia-at89s8252-atmel_6639851_141336.jpg">
            <a:extLst>
              <a:ext uri="{FF2B5EF4-FFF2-40B4-BE49-F238E27FC236}">
                <a16:creationId xmlns:a16="http://schemas.microsoft.com/office/drawing/2014/main" id="{1457F61D-1C44-4A81-8F94-2B1DDB287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225" y="4437063"/>
            <a:ext cx="18732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>
            <a:extLst>
              <a:ext uri="{FF2B5EF4-FFF2-40B4-BE49-F238E27FC236}">
                <a16:creationId xmlns:a16="http://schemas.microsoft.com/office/drawing/2014/main" id="{76E6322D-C46E-4306-A1C0-B8FFED33B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BIBLIOGRAFIA</a:t>
            </a:r>
          </a:p>
        </p:txBody>
      </p:sp>
      <p:pic>
        <p:nvPicPr>
          <p:cNvPr id="15364" name="Picture 2" descr="http://www.livrariaresposta.com.br/fotos/857194721X.jpg">
            <a:extLst>
              <a:ext uri="{FF2B5EF4-FFF2-40B4-BE49-F238E27FC236}">
                <a16:creationId xmlns:a16="http://schemas.microsoft.com/office/drawing/2014/main" id="{D87E15DA-3598-4389-8EA6-766F6A847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557338"/>
            <a:ext cx="20161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http://imagens.cotacota.com.br/img/1154/laboratorio-microcontroladores-familia-8051-nicolosi-denis-emilio-c-isbn-8571948712-1154-467166-G.jpg">
            <a:extLst>
              <a:ext uri="{FF2B5EF4-FFF2-40B4-BE49-F238E27FC236}">
                <a16:creationId xmlns:a16="http://schemas.microsoft.com/office/drawing/2014/main" id="{2AD0D3AF-B2CB-4F07-B145-3F60C5D68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284538"/>
            <a:ext cx="1582737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http://images.alldatasheet.com/semiconductor/electronic_parts/datasheet/143023/SSOUSA/M212.GIF">
            <a:extLst>
              <a:ext uri="{FF2B5EF4-FFF2-40B4-BE49-F238E27FC236}">
                <a16:creationId xmlns:a16="http://schemas.microsoft.com/office/drawing/2014/main" id="{9570F3B9-33D5-4021-9CD0-39017609A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282700"/>
            <a:ext cx="2303463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eta para cima 12">
            <a:extLst>
              <a:ext uri="{FF2B5EF4-FFF2-40B4-BE49-F238E27FC236}">
                <a16:creationId xmlns:a16="http://schemas.microsoft.com/office/drawing/2014/main" id="{2D226F9F-EB16-4126-8E35-82639B3ADF99}"/>
              </a:ext>
            </a:extLst>
          </p:cNvPr>
          <p:cNvSpPr/>
          <p:nvPr/>
        </p:nvSpPr>
        <p:spPr>
          <a:xfrm>
            <a:off x="2916238" y="4508500"/>
            <a:ext cx="431800" cy="5762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4" name="Seta para cima 13">
            <a:extLst>
              <a:ext uri="{FF2B5EF4-FFF2-40B4-BE49-F238E27FC236}">
                <a16:creationId xmlns:a16="http://schemas.microsoft.com/office/drawing/2014/main" id="{69D61E84-1FBF-4EBD-B5A0-C1C10677EE65}"/>
              </a:ext>
            </a:extLst>
          </p:cNvPr>
          <p:cNvSpPr/>
          <p:nvPr/>
        </p:nvSpPr>
        <p:spPr>
          <a:xfrm rot="8162474">
            <a:off x="5935663" y="1338263"/>
            <a:ext cx="431800" cy="5762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5" name="Seta para cima 14">
            <a:extLst>
              <a:ext uri="{FF2B5EF4-FFF2-40B4-BE49-F238E27FC236}">
                <a16:creationId xmlns:a16="http://schemas.microsoft.com/office/drawing/2014/main" id="{993E5C1E-9355-4F32-98A3-89D916220DA8}"/>
              </a:ext>
            </a:extLst>
          </p:cNvPr>
          <p:cNvSpPr/>
          <p:nvPr/>
        </p:nvSpPr>
        <p:spPr>
          <a:xfrm rot="10800000">
            <a:off x="4927600" y="2633663"/>
            <a:ext cx="431800" cy="5762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7" name="Seta para cima 16">
            <a:extLst>
              <a:ext uri="{FF2B5EF4-FFF2-40B4-BE49-F238E27FC236}">
                <a16:creationId xmlns:a16="http://schemas.microsoft.com/office/drawing/2014/main" id="{A85E8A35-B87C-4820-BEFA-93641F2B5A67}"/>
              </a:ext>
            </a:extLst>
          </p:cNvPr>
          <p:cNvSpPr/>
          <p:nvPr/>
        </p:nvSpPr>
        <p:spPr>
          <a:xfrm rot="16200000">
            <a:off x="7663657" y="4866481"/>
            <a:ext cx="431800" cy="5762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5371" name="Text Box 6">
            <a:extLst>
              <a:ext uri="{FF2B5EF4-FFF2-40B4-BE49-F238E27FC236}">
                <a16:creationId xmlns:a16="http://schemas.microsoft.com/office/drawing/2014/main" id="{E103B110-6B8C-46CA-BA45-B92CFD25A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Ensalamento</a:t>
            </a:r>
          </a:p>
        </p:txBody>
      </p:sp>
      <p:sp>
        <p:nvSpPr>
          <p:cNvPr id="15372" name="Text Box 8">
            <a:extLst>
              <a:ext uri="{FF2B5EF4-FFF2-40B4-BE49-F238E27FC236}">
                <a16:creationId xmlns:a16="http://schemas.microsoft.com/office/drawing/2014/main" id="{1107E052-960B-446C-AD63-243DABC47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Conteúdo Prog.</a:t>
            </a:r>
          </a:p>
        </p:txBody>
      </p:sp>
      <p:sp>
        <p:nvSpPr>
          <p:cNvPr id="15373" name="Text Box 10">
            <a:extLst>
              <a:ext uri="{FF2B5EF4-FFF2-40B4-BE49-F238E27FC236}">
                <a16:creationId xmlns:a16="http://schemas.microsoft.com/office/drawing/2014/main" id="{EDFFA1A6-8F8D-44EE-A95D-6BE578FAE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Bibliografia</a:t>
            </a:r>
          </a:p>
        </p:txBody>
      </p:sp>
      <p:sp>
        <p:nvSpPr>
          <p:cNvPr id="15374" name="Text Box 12">
            <a:extLst>
              <a:ext uri="{FF2B5EF4-FFF2-40B4-BE49-F238E27FC236}">
                <a16:creationId xmlns:a16="http://schemas.microsoft.com/office/drawing/2014/main" id="{D9E8E14F-F488-427B-895A-5BBE3EF04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Avaliação</a:t>
            </a:r>
          </a:p>
        </p:txBody>
      </p:sp>
      <p:sp>
        <p:nvSpPr>
          <p:cNvPr id="15375" name="Espaço Reservado para Número de Slide 3">
            <a:extLst>
              <a:ext uri="{FF2B5EF4-FFF2-40B4-BE49-F238E27FC236}">
                <a16:creationId xmlns:a16="http://schemas.microsoft.com/office/drawing/2014/main" id="{332DBBEC-719F-481B-8FBC-F74E2B2F7B4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BA5C058C-E521-4CA8-9EB9-FD06B242465A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7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3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0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30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5" presetID="30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>
            <a:extLst>
              <a:ext uri="{FF2B5EF4-FFF2-40B4-BE49-F238E27FC236}">
                <a16:creationId xmlns:a16="http://schemas.microsoft.com/office/drawing/2014/main" id="{380242C3-77C8-4FB5-895B-504B27AE7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620713"/>
            <a:ext cx="64182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pt-BR" sz="36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AVALIAÇÃO</a:t>
            </a:r>
          </a:p>
        </p:txBody>
      </p:sp>
      <p:sp>
        <p:nvSpPr>
          <p:cNvPr id="16387" name="Text Box 12">
            <a:extLst>
              <a:ext uri="{FF2B5EF4-FFF2-40B4-BE49-F238E27FC236}">
                <a16:creationId xmlns:a16="http://schemas.microsoft.com/office/drawing/2014/main" id="{9C790BC2-A744-4ED1-8141-091E3A69D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429000"/>
            <a:ext cx="1177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644C22"/>
                </a:solidFill>
              </a:rPr>
              <a:t>- Avaliação</a:t>
            </a:r>
          </a:p>
        </p:txBody>
      </p:sp>
      <p:sp>
        <p:nvSpPr>
          <p:cNvPr id="16388" name="Text Box 6">
            <a:extLst>
              <a:ext uri="{FF2B5EF4-FFF2-40B4-BE49-F238E27FC236}">
                <a16:creationId xmlns:a16="http://schemas.microsoft.com/office/drawing/2014/main" id="{A54CA63C-1691-4E86-86A2-8AC5C55DB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148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Ensalamento</a:t>
            </a:r>
          </a:p>
        </p:txBody>
      </p:sp>
      <p:sp>
        <p:nvSpPr>
          <p:cNvPr id="16389" name="Text Box 8">
            <a:extLst>
              <a:ext uri="{FF2B5EF4-FFF2-40B4-BE49-F238E27FC236}">
                <a16:creationId xmlns:a16="http://schemas.microsoft.com/office/drawing/2014/main" id="{9113775B-6D89-409D-9922-E2126C306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708275"/>
            <a:ext cx="1711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Conteúdo Prog.</a:t>
            </a:r>
          </a:p>
        </p:txBody>
      </p:sp>
      <p:sp>
        <p:nvSpPr>
          <p:cNvPr id="16390" name="Text Box 10">
            <a:extLst>
              <a:ext uri="{FF2B5EF4-FFF2-40B4-BE49-F238E27FC236}">
                <a16:creationId xmlns:a16="http://schemas.microsoft.com/office/drawing/2014/main" id="{FA6562C0-1877-4523-93F5-2E5A37210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68638"/>
            <a:ext cx="1354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 b="1">
                <a:solidFill>
                  <a:srgbClr val="B2B2B2"/>
                </a:solidFill>
              </a:rPr>
              <a:t>- Bibliografia</a:t>
            </a:r>
          </a:p>
        </p:txBody>
      </p:sp>
      <p:sp>
        <p:nvSpPr>
          <p:cNvPr id="16391" name="Rectangle 2">
            <a:extLst>
              <a:ext uri="{FF2B5EF4-FFF2-40B4-BE49-F238E27FC236}">
                <a16:creationId xmlns:a16="http://schemas.microsoft.com/office/drawing/2014/main" id="{580F176F-5AE1-4B24-A59A-27AACC4E2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pic>
        <p:nvPicPr>
          <p:cNvPr id="1035" name="Picture 4" descr="prova fla">
            <a:extLst>
              <a:ext uri="{FF2B5EF4-FFF2-40B4-BE49-F238E27FC236}">
                <a16:creationId xmlns:a16="http://schemas.microsoft.com/office/drawing/2014/main" id="{06F48360-A51D-4002-AD4B-38316D5E2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844675"/>
            <a:ext cx="9350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D1F3B2CD-6F46-405D-AFDC-D46715523D88}"/>
              </a:ext>
            </a:extLst>
          </p:cNvPr>
          <p:cNvSpPr txBox="1"/>
          <p:nvPr/>
        </p:nvSpPr>
        <p:spPr>
          <a:xfrm>
            <a:off x="2700338" y="1412875"/>
            <a:ext cx="48418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P1</a:t>
            </a:r>
          </a:p>
        </p:txBody>
      </p:sp>
      <p:pic>
        <p:nvPicPr>
          <p:cNvPr id="1037" name="Picture 4" descr="prova fla">
            <a:extLst>
              <a:ext uri="{FF2B5EF4-FFF2-40B4-BE49-F238E27FC236}">
                <a16:creationId xmlns:a16="http://schemas.microsoft.com/office/drawing/2014/main" id="{70F7876F-C38C-4C71-81CD-1D9BEF505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060575"/>
            <a:ext cx="9350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040BB402-AA12-41F7-967D-3BED8B2D57CF}"/>
              </a:ext>
            </a:extLst>
          </p:cNvPr>
          <p:cNvSpPr txBox="1"/>
          <p:nvPr/>
        </p:nvSpPr>
        <p:spPr>
          <a:xfrm>
            <a:off x="4140200" y="1628775"/>
            <a:ext cx="484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P2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B43E635-906D-47D5-A25E-D3E53D71EB49}"/>
              </a:ext>
            </a:extLst>
          </p:cNvPr>
          <p:cNvSpPr txBox="1"/>
          <p:nvPr/>
        </p:nvSpPr>
        <p:spPr>
          <a:xfrm>
            <a:off x="4030663" y="3275013"/>
            <a:ext cx="7572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40%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BAFFC92-A3F1-4D3C-8471-33B7D7581B7A}"/>
              </a:ext>
            </a:extLst>
          </p:cNvPr>
          <p:cNvSpPr txBox="1"/>
          <p:nvPr/>
        </p:nvSpPr>
        <p:spPr>
          <a:xfrm>
            <a:off x="2590800" y="3068638"/>
            <a:ext cx="7572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40%</a:t>
            </a:r>
          </a:p>
        </p:txBody>
      </p:sp>
      <p:pic>
        <p:nvPicPr>
          <p:cNvPr id="1043" name="Picture 19">
            <a:extLst>
              <a:ext uri="{FF2B5EF4-FFF2-40B4-BE49-F238E27FC236}">
                <a16:creationId xmlns:a16="http://schemas.microsoft.com/office/drawing/2014/main" id="{D2A2FF89-8591-4CCE-B27E-306300209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332038"/>
            <a:ext cx="1008062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10E5338B-72F6-43BF-A2C4-56F1E0BE2DA7}"/>
              </a:ext>
            </a:extLst>
          </p:cNvPr>
          <p:cNvSpPr txBox="1"/>
          <p:nvPr/>
        </p:nvSpPr>
        <p:spPr>
          <a:xfrm>
            <a:off x="5653088" y="1843088"/>
            <a:ext cx="63341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LAB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109B901-F706-4ED0-87A3-B4129EB4C33C}"/>
              </a:ext>
            </a:extLst>
          </p:cNvPr>
          <p:cNvSpPr txBox="1"/>
          <p:nvPr/>
        </p:nvSpPr>
        <p:spPr>
          <a:xfrm>
            <a:off x="5634038" y="3498850"/>
            <a:ext cx="7572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>
                <a:latin typeface="+mn-lt"/>
              </a:rPr>
              <a:t>20</a:t>
            </a:r>
            <a:r>
              <a:rPr lang="pt-BR" sz="1800" b="1" dirty="0">
                <a:latin typeface="+mn-lt"/>
              </a:rPr>
              <a:t>%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7BD22D4-2014-416F-AA8F-15FFF5FB83DD}"/>
              </a:ext>
            </a:extLst>
          </p:cNvPr>
          <p:cNvSpPr txBox="1"/>
          <p:nvPr/>
        </p:nvSpPr>
        <p:spPr>
          <a:xfrm>
            <a:off x="5534025" y="3868738"/>
            <a:ext cx="930275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1600" b="1" i="1" dirty="0">
                <a:solidFill>
                  <a:srgbClr val="FFC000"/>
                </a:solidFill>
                <a:latin typeface="+mn-lt"/>
              </a:rPr>
              <a:t>De 15</a:t>
            </a:r>
          </a:p>
          <a:p>
            <a:pPr algn="ctr" eaLnBrk="1" hangingPunct="1">
              <a:defRPr/>
            </a:pPr>
            <a:r>
              <a:rPr lang="pt-BR" sz="1600" b="1" i="1" dirty="0">
                <a:solidFill>
                  <a:srgbClr val="FFC000"/>
                </a:solidFill>
                <a:latin typeface="+mn-lt"/>
              </a:rPr>
              <a:t>a</a:t>
            </a:r>
          </a:p>
          <a:p>
            <a:pPr algn="ctr" eaLnBrk="1" hangingPunct="1">
              <a:defRPr/>
            </a:pPr>
            <a:r>
              <a:rPr lang="pt-BR" sz="1600" b="1" i="1" dirty="0">
                <a:solidFill>
                  <a:srgbClr val="FFC000"/>
                </a:solidFill>
                <a:latin typeface="+mn-lt"/>
              </a:rPr>
              <a:t>50 </a:t>
            </a:r>
            <a:r>
              <a:rPr lang="pt-BR" sz="1600" b="1" i="1" dirty="0" err="1">
                <a:solidFill>
                  <a:srgbClr val="FFC000"/>
                </a:solidFill>
                <a:latin typeface="+mn-lt"/>
              </a:rPr>
              <a:t>labs</a:t>
            </a:r>
            <a:endParaRPr lang="pt-BR" sz="1600" b="1" i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26" name="AutoShape 8">
            <a:extLst>
              <a:ext uri="{FF2B5EF4-FFF2-40B4-BE49-F238E27FC236}">
                <a16:creationId xmlns:a16="http://schemas.microsoft.com/office/drawing/2014/main" id="{C500342C-2E78-4577-ABE4-7DBE30FDE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4149725"/>
            <a:ext cx="2519363" cy="12239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27" name="AutoShape 14">
            <a:extLst>
              <a:ext uri="{FF2B5EF4-FFF2-40B4-BE49-F238E27FC236}">
                <a16:creationId xmlns:a16="http://schemas.microsoft.com/office/drawing/2014/main" id="{8BB65E4C-5165-469B-9A21-F77483C4804B}"/>
              </a:ext>
            </a:extLst>
          </p:cNvPr>
          <p:cNvSpPr>
            <a:spLocks/>
          </p:cNvSpPr>
          <p:nvPr/>
        </p:nvSpPr>
        <p:spPr bwMode="auto">
          <a:xfrm>
            <a:off x="2181225" y="4265613"/>
            <a:ext cx="144463" cy="1008062"/>
          </a:xfrm>
          <a:prstGeom prst="leftBrace">
            <a:avLst>
              <a:gd name="adj1" fmla="val 11164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200">
              <a:latin typeface="Arial" panose="020B0604020202020204" pitchFamily="34" charset="0"/>
            </a:endParaRPr>
          </a:p>
        </p:txBody>
      </p:sp>
      <p:sp>
        <p:nvSpPr>
          <p:cNvPr id="28" name="Text Box 16">
            <a:extLst>
              <a:ext uri="{FF2B5EF4-FFF2-40B4-BE49-F238E27FC236}">
                <a16:creationId xmlns:a16="http://schemas.microsoft.com/office/drawing/2014/main" id="{C4C42D45-9105-4C5D-9A5C-9B4616B10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6950" y="4173538"/>
            <a:ext cx="2520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>
                <a:latin typeface="Arial" panose="020B0604020202020204" pitchFamily="34" charset="0"/>
              </a:rPr>
              <a:t>P1:Av. Diag. [20%]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>
                <a:latin typeface="Arial" panose="020B0604020202020204" pitchFamily="34" charset="0"/>
              </a:rPr>
              <a:t>P2: Trabalho [20%]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>
                <a:latin typeface="Arial" panose="020B0604020202020204" pitchFamily="34" charset="0"/>
              </a:rPr>
              <a:t>+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>
                <a:latin typeface="Arial" panose="020B0604020202020204" pitchFamily="34" charset="0"/>
              </a:rPr>
              <a:t>Prova [80%]</a:t>
            </a:r>
          </a:p>
        </p:txBody>
      </p:sp>
      <p:sp>
        <p:nvSpPr>
          <p:cNvPr id="29" name="Seta para cima 28">
            <a:extLst>
              <a:ext uri="{FF2B5EF4-FFF2-40B4-BE49-F238E27FC236}">
                <a16:creationId xmlns:a16="http://schemas.microsoft.com/office/drawing/2014/main" id="{08BDE062-417D-41FE-9DE9-E918474E0AF3}"/>
              </a:ext>
            </a:extLst>
          </p:cNvPr>
          <p:cNvSpPr/>
          <p:nvPr/>
        </p:nvSpPr>
        <p:spPr>
          <a:xfrm rot="10800000">
            <a:off x="2700338" y="3429000"/>
            <a:ext cx="431800" cy="5762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pic>
        <p:nvPicPr>
          <p:cNvPr id="30" name="Picture 4" descr="prova fla">
            <a:extLst>
              <a:ext uri="{FF2B5EF4-FFF2-40B4-BE49-F238E27FC236}">
                <a16:creationId xmlns:a16="http://schemas.microsoft.com/office/drawing/2014/main" id="{91D9DA77-6333-495F-BE98-E084B5CC1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3214688"/>
            <a:ext cx="9350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CaixaDeTexto 30">
            <a:extLst>
              <a:ext uri="{FF2B5EF4-FFF2-40B4-BE49-F238E27FC236}">
                <a16:creationId xmlns:a16="http://schemas.microsoft.com/office/drawing/2014/main" id="{5EDF859F-9633-4E09-8925-9E5245F129BC}"/>
              </a:ext>
            </a:extLst>
          </p:cNvPr>
          <p:cNvSpPr txBox="1"/>
          <p:nvPr/>
        </p:nvSpPr>
        <p:spPr>
          <a:xfrm>
            <a:off x="7235825" y="2917825"/>
            <a:ext cx="6604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SUB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287CF8F5-5C65-428F-8448-4736BADC82BA}"/>
              </a:ext>
            </a:extLst>
          </p:cNvPr>
          <p:cNvSpPr txBox="1"/>
          <p:nvPr/>
        </p:nvSpPr>
        <p:spPr>
          <a:xfrm>
            <a:off x="7210425" y="4295775"/>
            <a:ext cx="7572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1800" b="1" dirty="0">
                <a:latin typeface="+mn-lt"/>
              </a:rPr>
              <a:t>40%</a:t>
            </a:r>
          </a:p>
        </p:txBody>
      </p:sp>
      <p:sp>
        <p:nvSpPr>
          <p:cNvPr id="33" name="Seta para cima 32">
            <a:extLst>
              <a:ext uri="{FF2B5EF4-FFF2-40B4-BE49-F238E27FC236}">
                <a16:creationId xmlns:a16="http://schemas.microsoft.com/office/drawing/2014/main" id="{BD3F44A9-92B0-4ABF-B318-1242689C17E6}"/>
              </a:ext>
            </a:extLst>
          </p:cNvPr>
          <p:cNvSpPr/>
          <p:nvPr/>
        </p:nvSpPr>
        <p:spPr>
          <a:xfrm rot="10800000">
            <a:off x="4140200" y="3644900"/>
            <a:ext cx="431800" cy="431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6411" name="Espaço Reservado para Número de Slide 3">
            <a:extLst>
              <a:ext uri="{FF2B5EF4-FFF2-40B4-BE49-F238E27FC236}">
                <a16:creationId xmlns:a16="http://schemas.microsoft.com/office/drawing/2014/main" id="{A2B742D1-83D6-404D-BF44-91A23A0EA2D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B2BAB9AA-994A-4508-B5BC-E12905B0BBA6}" type="slidenum">
              <a:rPr lang="pt-BR" altLang="pt-BR" sz="1200">
                <a:solidFill>
                  <a:srgbClr val="028A70"/>
                </a:solidFill>
              </a:rPr>
              <a:pPr>
                <a:spcBef>
                  <a:spcPct val="50000"/>
                </a:spcBef>
                <a:buFontTx/>
                <a:buNone/>
              </a:pPr>
              <a:t>8</a:t>
            </a:fld>
            <a:r>
              <a:rPr lang="pt-BR" altLang="pt-BR" sz="1200">
                <a:solidFill>
                  <a:srgbClr val="028A70"/>
                </a:solidFill>
              </a:rPr>
              <a:t>/9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1E60B8F9-5095-4FCD-A256-92ED67E8A98C}"/>
                  </a:ext>
                </a:extLst>
              </p:cNvPr>
              <p:cNvSpPr txBox="1"/>
              <p:nvPr/>
            </p:nvSpPr>
            <p:spPr>
              <a:xfrm>
                <a:off x="1713084" y="5486830"/>
                <a:ext cx="7981513" cy="10433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pt-BR" sz="28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𝑃𝑟𝑜𝑣𝑎𝑠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𝐿𝑎𝑏𝑜𝑟𝑎𝑡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𝑟𝑖𝑜𝑠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pt-BR" sz="2800" dirty="0"/>
              </a:p>
            </p:txBody>
          </p:sp>
        </mc:Choice>
        <mc:Fallback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1E60B8F9-5095-4FCD-A256-92ED67E8A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3084" y="5486830"/>
                <a:ext cx="7981513" cy="10433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7" grpId="0"/>
      <p:bldP spid="19" grpId="0"/>
      <p:bldP spid="20" grpId="0"/>
      <p:bldP spid="24" grpId="0"/>
      <p:bldP spid="26" grpId="0" animBg="1"/>
      <p:bldP spid="27" grpId="0" animBg="1"/>
      <p:bldP spid="28" grpId="0"/>
      <p:bldP spid="29" grpId="0" animBg="1"/>
      <p:bldP spid="31" grpId="0"/>
      <p:bldP spid="32" grpId="0"/>
      <p:bldP spid="33" grpId="0" animBg="1"/>
    </p:bld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1880</TotalTime>
  <Words>343</Words>
  <Application>Microsoft Office PowerPoint</Application>
  <PresentationFormat>Apresentação na tela (4:3)</PresentationFormat>
  <Paragraphs>142</Paragraphs>
  <Slides>8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1" baseType="lpstr">
      <vt:lpstr>Arial</vt:lpstr>
      <vt:lpstr>Tahoma</vt:lpstr>
      <vt:lpstr>Design padrão</vt:lpstr>
      <vt:lpstr>Microcontroladores: (LT36D) Prof: DaLuz </vt:lpstr>
      <vt:lpstr>Sobre: O Professor.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None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Rita</dc:creator>
  <cp:lastModifiedBy>DaLuz</cp:lastModifiedBy>
  <cp:revision>293</cp:revision>
  <dcterms:created xsi:type="dcterms:W3CDTF">2005-12-08T14:27:17Z</dcterms:created>
  <dcterms:modified xsi:type="dcterms:W3CDTF">2020-03-14T16:11:22Z</dcterms:modified>
</cp:coreProperties>
</file>